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33"/>
  </p:notesMasterIdLst>
  <p:sldIdLst>
    <p:sldId id="257" r:id="rId4"/>
    <p:sldId id="258" r:id="rId5"/>
    <p:sldId id="259" r:id="rId6"/>
    <p:sldId id="260" r:id="rId7"/>
    <p:sldId id="261" r:id="rId8"/>
    <p:sldId id="267" r:id="rId9"/>
    <p:sldId id="262" r:id="rId10"/>
    <p:sldId id="263" r:id="rId11"/>
    <p:sldId id="264" r:id="rId12"/>
    <p:sldId id="265" r:id="rId13"/>
    <p:sldId id="266"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1" d="100"/>
          <a:sy n="71" d="100"/>
        </p:scale>
        <p:origin x="129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B3429A-4996-4E8A-9907-26EBCB65C05D}" type="datetimeFigureOut">
              <a:rPr lang="en-US" smtClean="0"/>
              <a:t>4/5/2015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5655AF-C603-43CA-9AB9-46F21F484485}" type="slidenum">
              <a:rPr lang="en-US" smtClean="0"/>
              <a:t>‹N°›</a:t>
            </a:fld>
            <a:endParaRPr lang="en-US"/>
          </a:p>
        </p:txBody>
      </p:sp>
    </p:spTree>
    <p:extLst>
      <p:ext uri="{BB962C8B-B14F-4D97-AF65-F5344CB8AC3E}">
        <p14:creationId xmlns:p14="http://schemas.microsoft.com/office/powerpoint/2010/main" val="2767478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4/5/2015 10:14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5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t>1</a:t>
            </a:fld>
            <a:endParaRPr lang="en-US" sz="1200" b="0" i="0">
              <a:latin typeface="Calibri"/>
              <a:ea typeface="+mn-ea"/>
              <a:cs typeface="+mn-cs"/>
            </a:endParaRPr>
          </a:p>
        </p:txBody>
      </p:sp>
    </p:spTree>
    <p:extLst>
      <p:ext uri="{BB962C8B-B14F-4D97-AF65-F5344CB8AC3E}">
        <p14:creationId xmlns:p14="http://schemas.microsoft.com/office/powerpoint/2010/main" val="3885862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4/5/2015 10:14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5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t>10</a:t>
            </a:fld>
            <a:endParaRPr lang="en-US" sz="1200" b="0" i="0">
              <a:latin typeface="Calibri"/>
              <a:ea typeface="+mn-ea"/>
              <a:cs typeface="+mn-cs"/>
            </a:endParaRPr>
          </a:p>
        </p:txBody>
      </p:sp>
    </p:spTree>
    <p:extLst>
      <p:ext uri="{BB962C8B-B14F-4D97-AF65-F5344CB8AC3E}">
        <p14:creationId xmlns:p14="http://schemas.microsoft.com/office/powerpoint/2010/main" val="910008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4/5/2015 10:14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5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t>11</a:t>
            </a:fld>
            <a:endParaRPr lang="en-US" sz="1200" b="0" i="0">
              <a:latin typeface="Calibri"/>
              <a:ea typeface="+mn-ea"/>
              <a:cs typeface="+mn-cs"/>
            </a:endParaRPr>
          </a:p>
        </p:txBody>
      </p:sp>
    </p:spTree>
    <p:extLst>
      <p:ext uri="{BB962C8B-B14F-4D97-AF65-F5344CB8AC3E}">
        <p14:creationId xmlns:p14="http://schemas.microsoft.com/office/powerpoint/2010/main" val="257553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4/5/2015 10:14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5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t>12</a:t>
            </a:fld>
            <a:endParaRPr lang="en-US" sz="1200" b="0" i="0">
              <a:latin typeface="Calibri"/>
              <a:ea typeface="+mn-ea"/>
              <a:cs typeface="+mn-cs"/>
            </a:endParaRPr>
          </a:p>
        </p:txBody>
      </p:sp>
    </p:spTree>
    <p:extLst>
      <p:ext uri="{BB962C8B-B14F-4D97-AF65-F5344CB8AC3E}">
        <p14:creationId xmlns:p14="http://schemas.microsoft.com/office/powerpoint/2010/main" val="2801329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4/5/2015 10:14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5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t>13</a:t>
            </a:fld>
            <a:endParaRPr lang="en-US" sz="1200" b="0" i="0">
              <a:latin typeface="Calibri"/>
              <a:ea typeface="+mn-ea"/>
              <a:cs typeface="+mn-cs"/>
            </a:endParaRPr>
          </a:p>
        </p:txBody>
      </p:sp>
    </p:spTree>
    <p:extLst>
      <p:ext uri="{BB962C8B-B14F-4D97-AF65-F5344CB8AC3E}">
        <p14:creationId xmlns:p14="http://schemas.microsoft.com/office/powerpoint/2010/main" val="1317120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4/5/2015 10:14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5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t>14</a:t>
            </a:fld>
            <a:endParaRPr lang="en-US" sz="1200" b="0" i="0">
              <a:latin typeface="Calibri"/>
              <a:ea typeface="+mn-ea"/>
              <a:cs typeface="+mn-cs"/>
            </a:endParaRPr>
          </a:p>
        </p:txBody>
      </p:sp>
    </p:spTree>
    <p:extLst>
      <p:ext uri="{BB962C8B-B14F-4D97-AF65-F5344CB8AC3E}">
        <p14:creationId xmlns:p14="http://schemas.microsoft.com/office/powerpoint/2010/main" val="4250131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4/5/2015 10:14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5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t>15</a:t>
            </a:fld>
            <a:endParaRPr lang="en-US" sz="1200" b="0" i="0">
              <a:latin typeface="Calibri"/>
              <a:ea typeface="+mn-ea"/>
              <a:cs typeface="+mn-cs"/>
            </a:endParaRPr>
          </a:p>
        </p:txBody>
      </p:sp>
    </p:spTree>
    <p:extLst>
      <p:ext uri="{BB962C8B-B14F-4D97-AF65-F5344CB8AC3E}">
        <p14:creationId xmlns:p14="http://schemas.microsoft.com/office/powerpoint/2010/main" val="2946158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4/5/2015 10:14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5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t>16</a:t>
            </a:fld>
            <a:endParaRPr lang="en-US" sz="1200" b="0" i="0">
              <a:latin typeface="Calibri"/>
              <a:ea typeface="+mn-ea"/>
              <a:cs typeface="+mn-cs"/>
            </a:endParaRPr>
          </a:p>
        </p:txBody>
      </p:sp>
    </p:spTree>
    <p:extLst>
      <p:ext uri="{BB962C8B-B14F-4D97-AF65-F5344CB8AC3E}">
        <p14:creationId xmlns:p14="http://schemas.microsoft.com/office/powerpoint/2010/main" val="2164266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4/5/2015 10:14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5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t>17</a:t>
            </a:fld>
            <a:endParaRPr lang="en-US" sz="1200" b="0" i="0">
              <a:latin typeface="Calibri"/>
              <a:ea typeface="+mn-ea"/>
              <a:cs typeface="+mn-cs"/>
            </a:endParaRPr>
          </a:p>
        </p:txBody>
      </p:sp>
    </p:spTree>
    <p:extLst>
      <p:ext uri="{BB962C8B-B14F-4D97-AF65-F5344CB8AC3E}">
        <p14:creationId xmlns:p14="http://schemas.microsoft.com/office/powerpoint/2010/main" val="3644407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4/5/2015 10:14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5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t>18</a:t>
            </a:fld>
            <a:endParaRPr lang="en-US" sz="1200" b="0" i="0">
              <a:latin typeface="Calibri"/>
              <a:ea typeface="+mn-ea"/>
              <a:cs typeface="+mn-cs"/>
            </a:endParaRPr>
          </a:p>
        </p:txBody>
      </p:sp>
    </p:spTree>
    <p:extLst>
      <p:ext uri="{BB962C8B-B14F-4D97-AF65-F5344CB8AC3E}">
        <p14:creationId xmlns:p14="http://schemas.microsoft.com/office/powerpoint/2010/main" val="1466386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4/5/2015 10:14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5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t>19</a:t>
            </a:fld>
            <a:endParaRPr lang="en-US" sz="1200" b="0" i="0">
              <a:latin typeface="Calibri"/>
              <a:ea typeface="+mn-ea"/>
              <a:cs typeface="+mn-cs"/>
            </a:endParaRPr>
          </a:p>
        </p:txBody>
      </p:sp>
    </p:spTree>
    <p:extLst>
      <p:ext uri="{BB962C8B-B14F-4D97-AF65-F5344CB8AC3E}">
        <p14:creationId xmlns:p14="http://schemas.microsoft.com/office/powerpoint/2010/main" val="4279711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4/5/2015 10:14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5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t>2</a:t>
            </a:fld>
            <a:endParaRPr lang="en-US" sz="1200" b="0" i="0">
              <a:latin typeface="Calibri"/>
              <a:ea typeface="+mn-ea"/>
              <a:cs typeface="+mn-cs"/>
            </a:endParaRPr>
          </a:p>
        </p:txBody>
      </p:sp>
    </p:spTree>
    <p:extLst>
      <p:ext uri="{BB962C8B-B14F-4D97-AF65-F5344CB8AC3E}">
        <p14:creationId xmlns:p14="http://schemas.microsoft.com/office/powerpoint/2010/main" val="837742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4/5/2015 10:14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5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t>20</a:t>
            </a:fld>
            <a:endParaRPr lang="en-US" sz="1200" b="0" i="0">
              <a:latin typeface="Calibri"/>
              <a:ea typeface="+mn-ea"/>
              <a:cs typeface="+mn-cs"/>
            </a:endParaRPr>
          </a:p>
        </p:txBody>
      </p:sp>
    </p:spTree>
    <p:extLst>
      <p:ext uri="{BB962C8B-B14F-4D97-AF65-F5344CB8AC3E}">
        <p14:creationId xmlns:p14="http://schemas.microsoft.com/office/powerpoint/2010/main" val="3354245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4/5/2015 10:14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5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t>21</a:t>
            </a:fld>
            <a:endParaRPr lang="en-US" sz="1200" b="0" i="0">
              <a:latin typeface="Calibri"/>
              <a:ea typeface="+mn-ea"/>
              <a:cs typeface="+mn-cs"/>
            </a:endParaRPr>
          </a:p>
        </p:txBody>
      </p:sp>
    </p:spTree>
    <p:extLst>
      <p:ext uri="{BB962C8B-B14F-4D97-AF65-F5344CB8AC3E}">
        <p14:creationId xmlns:p14="http://schemas.microsoft.com/office/powerpoint/2010/main" val="3479634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4/5/2015 10:14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5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t>22</a:t>
            </a:fld>
            <a:endParaRPr lang="en-US" sz="1200" b="0" i="0">
              <a:latin typeface="Calibri"/>
              <a:ea typeface="+mn-ea"/>
              <a:cs typeface="+mn-cs"/>
            </a:endParaRPr>
          </a:p>
        </p:txBody>
      </p:sp>
    </p:spTree>
    <p:extLst>
      <p:ext uri="{BB962C8B-B14F-4D97-AF65-F5344CB8AC3E}">
        <p14:creationId xmlns:p14="http://schemas.microsoft.com/office/powerpoint/2010/main" val="532539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4/5/2015 10:14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5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t>23</a:t>
            </a:fld>
            <a:endParaRPr lang="en-US" sz="1200" b="0" i="0">
              <a:latin typeface="Calibri"/>
              <a:ea typeface="+mn-ea"/>
              <a:cs typeface="+mn-cs"/>
            </a:endParaRPr>
          </a:p>
        </p:txBody>
      </p:sp>
    </p:spTree>
    <p:extLst>
      <p:ext uri="{BB962C8B-B14F-4D97-AF65-F5344CB8AC3E}">
        <p14:creationId xmlns:p14="http://schemas.microsoft.com/office/powerpoint/2010/main" val="2172532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4/5/2015 10:14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5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t>24</a:t>
            </a:fld>
            <a:endParaRPr lang="en-US" sz="1200" b="0" i="0">
              <a:latin typeface="Calibri"/>
              <a:ea typeface="+mn-ea"/>
              <a:cs typeface="+mn-cs"/>
            </a:endParaRPr>
          </a:p>
        </p:txBody>
      </p:sp>
    </p:spTree>
    <p:extLst>
      <p:ext uri="{BB962C8B-B14F-4D97-AF65-F5344CB8AC3E}">
        <p14:creationId xmlns:p14="http://schemas.microsoft.com/office/powerpoint/2010/main" val="60159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4/5/2015 10:14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5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t>25</a:t>
            </a:fld>
            <a:endParaRPr lang="en-US" sz="1200" b="0" i="0">
              <a:latin typeface="Calibri"/>
              <a:ea typeface="+mn-ea"/>
              <a:cs typeface="+mn-cs"/>
            </a:endParaRPr>
          </a:p>
        </p:txBody>
      </p:sp>
    </p:spTree>
    <p:extLst>
      <p:ext uri="{BB962C8B-B14F-4D97-AF65-F5344CB8AC3E}">
        <p14:creationId xmlns:p14="http://schemas.microsoft.com/office/powerpoint/2010/main" val="7290568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4/5/2015 10:14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5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t>26</a:t>
            </a:fld>
            <a:endParaRPr lang="en-US" sz="1200" b="0" i="0">
              <a:latin typeface="Calibri"/>
              <a:ea typeface="+mn-ea"/>
              <a:cs typeface="+mn-cs"/>
            </a:endParaRPr>
          </a:p>
        </p:txBody>
      </p:sp>
    </p:spTree>
    <p:extLst>
      <p:ext uri="{BB962C8B-B14F-4D97-AF65-F5344CB8AC3E}">
        <p14:creationId xmlns:p14="http://schemas.microsoft.com/office/powerpoint/2010/main" val="32545650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4/5/2015 10:14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5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t>27</a:t>
            </a:fld>
            <a:endParaRPr lang="en-US" sz="1200" b="0" i="0">
              <a:latin typeface="Calibri"/>
              <a:ea typeface="+mn-ea"/>
              <a:cs typeface="+mn-cs"/>
            </a:endParaRPr>
          </a:p>
        </p:txBody>
      </p:sp>
    </p:spTree>
    <p:extLst>
      <p:ext uri="{BB962C8B-B14F-4D97-AF65-F5344CB8AC3E}">
        <p14:creationId xmlns:p14="http://schemas.microsoft.com/office/powerpoint/2010/main" val="14330172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4/5/2015 10:14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5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t>28</a:t>
            </a:fld>
            <a:endParaRPr lang="en-US" sz="1200" b="0" i="0">
              <a:latin typeface="Calibri"/>
              <a:ea typeface="+mn-ea"/>
              <a:cs typeface="+mn-cs"/>
            </a:endParaRPr>
          </a:p>
        </p:txBody>
      </p:sp>
    </p:spTree>
    <p:extLst>
      <p:ext uri="{BB962C8B-B14F-4D97-AF65-F5344CB8AC3E}">
        <p14:creationId xmlns:p14="http://schemas.microsoft.com/office/powerpoint/2010/main" val="29264406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4/5/2015 10:14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5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t>29</a:t>
            </a:fld>
            <a:endParaRPr lang="en-US" sz="1200" b="0" i="0">
              <a:latin typeface="Calibri"/>
              <a:ea typeface="+mn-ea"/>
              <a:cs typeface="+mn-cs"/>
            </a:endParaRPr>
          </a:p>
        </p:txBody>
      </p:sp>
    </p:spTree>
    <p:extLst>
      <p:ext uri="{BB962C8B-B14F-4D97-AF65-F5344CB8AC3E}">
        <p14:creationId xmlns:p14="http://schemas.microsoft.com/office/powerpoint/2010/main" val="3854665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4/5/2015 10:14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5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t>3</a:t>
            </a:fld>
            <a:endParaRPr lang="en-US" sz="1200" b="0" i="0">
              <a:latin typeface="Calibri"/>
              <a:ea typeface="+mn-ea"/>
              <a:cs typeface="+mn-cs"/>
            </a:endParaRPr>
          </a:p>
        </p:txBody>
      </p:sp>
    </p:spTree>
    <p:extLst>
      <p:ext uri="{BB962C8B-B14F-4D97-AF65-F5344CB8AC3E}">
        <p14:creationId xmlns:p14="http://schemas.microsoft.com/office/powerpoint/2010/main" val="2568924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4/5/2015 10:14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5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t>4</a:t>
            </a:fld>
            <a:endParaRPr lang="en-US" sz="1200" b="0" i="0">
              <a:latin typeface="Calibri"/>
              <a:ea typeface="+mn-ea"/>
              <a:cs typeface="+mn-cs"/>
            </a:endParaRPr>
          </a:p>
        </p:txBody>
      </p:sp>
    </p:spTree>
    <p:extLst>
      <p:ext uri="{BB962C8B-B14F-4D97-AF65-F5344CB8AC3E}">
        <p14:creationId xmlns:p14="http://schemas.microsoft.com/office/powerpoint/2010/main" val="1077022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4/5/2015 10:14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5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t>5</a:t>
            </a:fld>
            <a:endParaRPr lang="en-US" sz="1200" b="0" i="0">
              <a:latin typeface="Calibri"/>
              <a:ea typeface="+mn-ea"/>
              <a:cs typeface="+mn-cs"/>
            </a:endParaRPr>
          </a:p>
        </p:txBody>
      </p:sp>
    </p:spTree>
    <p:extLst>
      <p:ext uri="{BB962C8B-B14F-4D97-AF65-F5344CB8AC3E}">
        <p14:creationId xmlns:p14="http://schemas.microsoft.com/office/powerpoint/2010/main" val="3578163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4/5/2015 10:14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5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t>6</a:t>
            </a:fld>
            <a:endParaRPr lang="en-US" sz="1200" b="0" i="0">
              <a:latin typeface="Calibri"/>
              <a:ea typeface="+mn-ea"/>
              <a:cs typeface="+mn-cs"/>
            </a:endParaRPr>
          </a:p>
        </p:txBody>
      </p:sp>
    </p:spTree>
    <p:extLst>
      <p:ext uri="{BB962C8B-B14F-4D97-AF65-F5344CB8AC3E}">
        <p14:creationId xmlns:p14="http://schemas.microsoft.com/office/powerpoint/2010/main" val="1843006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4/5/2015 10:14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5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t>7</a:t>
            </a:fld>
            <a:endParaRPr lang="en-US" sz="1200" b="0" i="0">
              <a:latin typeface="Calibri"/>
              <a:ea typeface="+mn-ea"/>
              <a:cs typeface="+mn-cs"/>
            </a:endParaRPr>
          </a:p>
        </p:txBody>
      </p:sp>
    </p:spTree>
    <p:extLst>
      <p:ext uri="{BB962C8B-B14F-4D97-AF65-F5344CB8AC3E}">
        <p14:creationId xmlns:p14="http://schemas.microsoft.com/office/powerpoint/2010/main" val="2557892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4/5/2015 10:14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5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t>8</a:t>
            </a:fld>
            <a:endParaRPr lang="en-US" sz="1200" b="0" i="0">
              <a:latin typeface="Calibri"/>
              <a:ea typeface="+mn-ea"/>
              <a:cs typeface="+mn-cs"/>
            </a:endParaRPr>
          </a:p>
        </p:txBody>
      </p:sp>
    </p:spTree>
    <p:extLst>
      <p:ext uri="{BB962C8B-B14F-4D97-AF65-F5344CB8AC3E}">
        <p14:creationId xmlns:p14="http://schemas.microsoft.com/office/powerpoint/2010/main" val="287232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4/5/2015 10:14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5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t>9</a:t>
            </a:fld>
            <a:endParaRPr lang="en-US" sz="1200" b="0" i="0">
              <a:latin typeface="Calibri"/>
              <a:ea typeface="+mn-ea"/>
              <a:cs typeface="+mn-cs"/>
            </a:endParaRPr>
          </a:p>
        </p:txBody>
      </p:sp>
    </p:spTree>
    <p:extLst>
      <p:ext uri="{BB962C8B-B14F-4D97-AF65-F5344CB8AC3E}">
        <p14:creationId xmlns:p14="http://schemas.microsoft.com/office/powerpoint/2010/main" val="1220147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fr-FR" smtClean="0"/>
              <a:t>Modifiez le style du titre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smtClean="0"/>
              <a:t>Modifiez le style des sous-titres du masque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fr-FR" smtClean="0"/>
              <a:t>Modifiez le style du titre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fr-FR" smtClean="0"/>
              <a:t>Modifiez le style du titre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fr-FR" smtClean="0"/>
              <a:t>Modifiez les styles du texte du masque</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fr-FR" smtClean="0"/>
              <a:t>Modifiez le style du titre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smtClean="0"/>
              <a:t>Modifiez le style des sous-titres du masque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fr-FR" smtClean="0"/>
              <a:t>Modifiez le style du titre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smtClean="0"/>
              <a:t>Modifiez le style des sous-titres du masque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fr-FR" smtClean="0"/>
              <a:t>Modifiez le style du titre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188640"/>
            <a:ext cx="7681913" cy="415836"/>
          </a:xfrm>
        </p:spPr>
        <p:txBody>
          <a:bodyPr/>
          <a:lstStyle/>
          <a:p>
            <a:pPr algn="ctr" defTabSz="914400">
              <a:lnSpc>
                <a:spcPct val="90000"/>
              </a:lnSpc>
              <a:spcBef>
                <a:spcPts val="0"/>
              </a:spcBef>
              <a:buNone/>
            </a:pPr>
            <a:r>
              <a:rPr lang="fr-FR" sz="3000" b="1" i="0" spc="-150" dirty="0" smtClean="0">
                <a:solidFill>
                  <a:schemeClr val="bg2">
                    <a:lumMod val="75000"/>
                  </a:schemeClr>
                </a:solidFill>
                <a:effectLst>
                  <a:outerShdw blurRad="50800" dist="38100" dir="2700000" algn="tl">
                    <a:prstClr val="black">
                      <a:alpha val="40000"/>
                    </a:prstClr>
                  </a:outerShdw>
                </a:effectLst>
                <a:latin typeface="Calibri"/>
                <a:ea typeface="+mn-ea"/>
                <a:cs typeface="Arial"/>
              </a:rPr>
              <a:t>La construction de la pauvreté des femmes retraitées</a:t>
            </a:r>
            <a:endParaRPr lang="fr-FR" sz="3000" b="1" i="0" spc="-150" dirty="0">
              <a:solidFill>
                <a:schemeClr val="bg2">
                  <a:lumMod val="75000"/>
                </a:schemeClr>
              </a:solidFill>
              <a:effectLst>
                <a:outerShdw blurRad="50800" dist="38100" dir="2700000" algn="tl">
                  <a:prstClr val="black">
                    <a:alpha val="40000"/>
                  </a:prstClr>
                </a:outerShdw>
              </a:effectLst>
              <a:latin typeface="Calibri"/>
              <a:ea typeface="+mn-ea"/>
              <a:cs typeface="Arial"/>
            </a:endParaRPr>
          </a:p>
        </p:txBody>
      </p:sp>
      <p:sp>
        <p:nvSpPr>
          <p:cNvPr id="5" name="Rectangle 4"/>
          <p:cNvSpPr/>
          <p:nvPr/>
        </p:nvSpPr>
        <p:spPr>
          <a:xfrm>
            <a:off x="1310276" y="1340768"/>
            <a:ext cx="7582204" cy="4524315"/>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fr-FR" sz="7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La construction </a:t>
            </a:r>
            <a:endParaRPr lang="fr-FR" sz="72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fr-FR" sz="72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de </a:t>
            </a:r>
            <a:r>
              <a:rPr lang="fr-FR" sz="7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la pauvreté </a:t>
            </a:r>
            <a:r>
              <a:rPr lang="fr-FR" sz="72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des</a:t>
            </a:r>
          </a:p>
          <a:p>
            <a:pPr algn="ctr"/>
            <a:r>
              <a:rPr lang="fr-FR" sz="72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fr-FR" sz="7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femmes retraitées </a:t>
            </a:r>
            <a:endParaRPr lang="fr-FR" sz="72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fr-FR" sz="72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de </a:t>
            </a:r>
            <a:r>
              <a:rPr lang="fr-FR" sz="7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80, 60, 40 ans</a:t>
            </a:r>
          </a:p>
        </p:txBody>
      </p:sp>
      <p:pic>
        <p:nvPicPr>
          <p:cNvPr id="4" name="Image 3" descr="M:\LOGO\Logo UF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475656" cy="17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188640"/>
            <a:ext cx="7681913" cy="415836"/>
          </a:xfrm>
        </p:spPr>
        <p:txBody>
          <a:bodyPr/>
          <a:lstStyle/>
          <a:p>
            <a:pPr algn="ctr" defTabSz="914400">
              <a:lnSpc>
                <a:spcPct val="90000"/>
              </a:lnSpc>
              <a:spcBef>
                <a:spcPts val="0"/>
              </a:spcBef>
              <a:buNone/>
            </a:pPr>
            <a:r>
              <a:rPr lang="fr-FR" sz="3000" b="1" i="0" spc="-150" dirty="0" smtClean="0">
                <a:solidFill>
                  <a:schemeClr val="bg2">
                    <a:lumMod val="75000"/>
                  </a:schemeClr>
                </a:solidFill>
                <a:effectLst>
                  <a:outerShdw blurRad="50800" dist="38100" dir="2700000" algn="tl">
                    <a:prstClr val="black">
                      <a:alpha val="40000"/>
                    </a:prstClr>
                  </a:outerShdw>
                </a:effectLst>
                <a:latin typeface="Calibri"/>
                <a:ea typeface="+mn-ea"/>
                <a:cs typeface="Arial"/>
              </a:rPr>
              <a:t>La construction de la pauvreté des femmes retraitées</a:t>
            </a:r>
            <a:endParaRPr lang="fr-FR" sz="3000" b="1" i="0" spc="-150" dirty="0">
              <a:solidFill>
                <a:schemeClr val="bg2">
                  <a:lumMod val="75000"/>
                </a:schemeClr>
              </a:solidFill>
              <a:effectLst>
                <a:outerShdw blurRad="50800" dist="38100" dir="2700000" algn="tl">
                  <a:prstClr val="black">
                    <a:alpha val="40000"/>
                  </a:prstClr>
                </a:outerShdw>
              </a:effectLst>
              <a:latin typeface="Calibri"/>
              <a:ea typeface="+mn-ea"/>
              <a:cs typeface="Arial"/>
            </a:endParaRPr>
          </a:p>
        </p:txBody>
      </p:sp>
      <p:pic>
        <p:nvPicPr>
          <p:cNvPr id="4" name="Image 3" descr="M:\LOGO\Logo UF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475656" cy="17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14924" y="1299676"/>
            <a:ext cx="7200800" cy="5423023"/>
          </a:xfrm>
          <a:prstGeom prst="rect">
            <a:avLst/>
          </a:prstGeom>
        </p:spPr>
        <p:txBody>
          <a:bodyPr wrap="square">
            <a:spAutoFit/>
          </a:bodyPr>
          <a:lstStyle/>
          <a:p>
            <a:r>
              <a:rPr lang="fr-FR" sz="3600" b="1" dirty="0" smtClean="0"/>
              <a:t>Les minimas:</a:t>
            </a:r>
          </a:p>
          <a:p>
            <a:endParaRPr lang="en-US" sz="3600" b="1" dirty="0">
              <a:solidFill>
                <a:srgbClr val="FF0000"/>
              </a:solidFill>
            </a:endParaRPr>
          </a:p>
          <a:p>
            <a:pPr marL="457200" indent="-457200">
              <a:lnSpc>
                <a:spcPct val="90000"/>
              </a:lnSpc>
              <a:buFont typeface="Arial" panose="020B0604020202020204" pitchFamily="34" charset="0"/>
              <a:buChar char="•"/>
              <a:defRPr/>
            </a:pPr>
            <a:r>
              <a:rPr lang="fr-FR" sz="2800" b="1" dirty="0" smtClean="0">
                <a:solidFill>
                  <a:srgbClr val="FF0000"/>
                </a:solidFill>
              </a:rPr>
              <a:t>L’ASPA</a:t>
            </a:r>
            <a:r>
              <a:rPr lang="fr-FR" sz="2800" b="1" dirty="0">
                <a:solidFill>
                  <a:srgbClr val="FF0000"/>
                </a:solidFill>
              </a:rPr>
              <a:t>: allocation de solidarité aux personnes âgées (ex minimum vieillesse) elle est </a:t>
            </a:r>
            <a:r>
              <a:rPr lang="fr-FR" sz="2800" b="1" dirty="0" smtClean="0">
                <a:solidFill>
                  <a:srgbClr val="FF0000"/>
                </a:solidFill>
              </a:rPr>
              <a:t>pour:</a:t>
            </a:r>
          </a:p>
          <a:p>
            <a:pPr marL="457200" indent="-457200">
              <a:lnSpc>
                <a:spcPct val="90000"/>
              </a:lnSpc>
              <a:buFont typeface="Arial" panose="020B0604020202020204" pitchFamily="34" charset="0"/>
              <a:buChar char="•"/>
              <a:defRPr/>
            </a:pPr>
            <a:r>
              <a:rPr lang="fr-FR" sz="2800" b="1" dirty="0" smtClean="0">
                <a:solidFill>
                  <a:srgbClr val="FF0000"/>
                </a:solidFill>
              </a:rPr>
              <a:t>1 personne  de 787,16</a:t>
            </a:r>
            <a:r>
              <a:rPr lang="fr-FR" sz="2800" b="1" dirty="0">
                <a:solidFill>
                  <a:srgbClr val="FF0000"/>
                </a:solidFill>
              </a:rPr>
              <a:t>€/mois </a:t>
            </a:r>
            <a:endParaRPr lang="fr-FR" sz="2800" b="1" dirty="0" smtClean="0">
              <a:solidFill>
                <a:srgbClr val="FF0000"/>
              </a:solidFill>
            </a:endParaRPr>
          </a:p>
          <a:p>
            <a:pPr marL="457200" indent="-457200">
              <a:lnSpc>
                <a:spcPct val="90000"/>
              </a:lnSpc>
              <a:buFont typeface="Arial" panose="020B0604020202020204" pitchFamily="34" charset="0"/>
              <a:buChar char="•"/>
              <a:defRPr/>
            </a:pPr>
            <a:r>
              <a:rPr lang="fr-FR" sz="2800" b="1" dirty="0" smtClean="0">
                <a:solidFill>
                  <a:srgbClr val="FF0000"/>
                </a:solidFill>
              </a:rPr>
              <a:t>2 personnes de </a:t>
            </a:r>
            <a:r>
              <a:rPr lang="fr-FR" sz="2800" b="1" dirty="0">
                <a:solidFill>
                  <a:srgbClr val="FF0000"/>
                </a:solidFill>
              </a:rPr>
              <a:t>1222€/</a:t>
            </a:r>
            <a:r>
              <a:rPr lang="fr-FR" sz="2800" b="1" dirty="0" smtClean="0">
                <a:solidFill>
                  <a:srgbClr val="FF0000"/>
                </a:solidFill>
              </a:rPr>
              <a:t>mois</a:t>
            </a:r>
          </a:p>
          <a:p>
            <a:pPr marL="457200" indent="-457200">
              <a:lnSpc>
                <a:spcPct val="90000"/>
              </a:lnSpc>
              <a:buFont typeface="Arial" panose="020B0604020202020204" pitchFamily="34" charset="0"/>
              <a:buChar char="•"/>
              <a:defRPr/>
            </a:pPr>
            <a:r>
              <a:rPr lang="fr-FR" sz="2800" b="1" dirty="0" smtClean="0">
                <a:solidFill>
                  <a:srgbClr val="FF0000"/>
                </a:solidFill>
              </a:rPr>
              <a:t>Elle </a:t>
            </a:r>
            <a:r>
              <a:rPr lang="fr-FR" sz="2800" b="1" dirty="0">
                <a:solidFill>
                  <a:srgbClr val="FF0000"/>
                </a:solidFill>
              </a:rPr>
              <a:t>n’est pas liée au travail mais soumise à condition de ressources, d’âge (65ans), de résidence en France(6mois), elle est récupérable sur succession supérieure à 39000</a:t>
            </a:r>
            <a:r>
              <a:rPr lang="fr-FR" sz="2400" b="1" dirty="0">
                <a:solidFill>
                  <a:srgbClr val="FF0000"/>
                </a:solidFill>
              </a:rPr>
              <a:t>€.</a:t>
            </a:r>
          </a:p>
          <a:p>
            <a:pPr>
              <a:lnSpc>
                <a:spcPct val="80000"/>
              </a:lnSpc>
              <a:defRPr/>
            </a:pPr>
            <a:endParaRPr lang="fr-FR" sz="2800" b="1" dirty="0">
              <a:solidFill>
                <a:srgbClr val="FF0000"/>
              </a:solidFill>
            </a:endParaRPr>
          </a:p>
        </p:txBody>
      </p:sp>
      <p:pic>
        <p:nvPicPr>
          <p:cNvPr id="3" name="Image 2"/>
          <p:cNvPicPr>
            <a:picLocks noChangeAspect="1"/>
          </p:cNvPicPr>
          <p:nvPr/>
        </p:nvPicPr>
        <p:blipFill>
          <a:blip r:embed="rId4"/>
          <a:stretch>
            <a:fillRect/>
          </a:stretch>
        </p:blipFill>
        <p:spPr>
          <a:xfrm>
            <a:off x="22942" y="3440828"/>
            <a:ext cx="1572348" cy="1572348"/>
          </a:xfrm>
          <a:prstGeom prst="rect">
            <a:avLst/>
          </a:prstGeom>
        </p:spPr>
      </p:pic>
    </p:spTree>
    <p:extLst>
      <p:ext uri="{BB962C8B-B14F-4D97-AF65-F5344CB8AC3E}">
        <p14:creationId xmlns:p14="http://schemas.microsoft.com/office/powerpoint/2010/main" val="41293720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188640"/>
            <a:ext cx="7681913" cy="415836"/>
          </a:xfrm>
        </p:spPr>
        <p:txBody>
          <a:bodyPr/>
          <a:lstStyle/>
          <a:p>
            <a:pPr algn="ctr" defTabSz="914400">
              <a:lnSpc>
                <a:spcPct val="90000"/>
              </a:lnSpc>
              <a:spcBef>
                <a:spcPts val="0"/>
              </a:spcBef>
              <a:buNone/>
            </a:pPr>
            <a:r>
              <a:rPr lang="fr-FR" sz="3000" b="1" i="0" spc="-150" dirty="0" smtClean="0">
                <a:solidFill>
                  <a:schemeClr val="bg2">
                    <a:lumMod val="75000"/>
                  </a:schemeClr>
                </a:solidFill>
                <a:effectLst>
                  <a:outerShdw blurRad="50800" dist="38100" dir="2700000" algn="tl">
                    <a:prstClr val="black">
                      <a:alpha val="40000"/>
                    </a:prstClr>
                  </a:outerShdw>
                </a:effectLst>
                <a:latin typeface="Calibri"/>
                <a:ea typeface="+mn-ea"/>
                <a:cs typeface="Arial"/>
              </a:rPr>
              <a:t>La construction de la pauvreté des femmes retraitées</a:t>
            </a:r>
            <a:endParaRPr lang="fr-FR" sz="3000" b="1" i="0" spc="-150" dirty="0">
              <a:solidFill>
                <a:schemeClr val="bg2">
                  <a:lumMod val="75000"/>
                </a:schemeClr>
              </a:solidFill>
              <a:effectLst>
                <a:outerShdw blurRad="50800" dist="38100" dir="2700000" algn="tl">
                  <a:prstClr val="black">
                    <a:alpha val="40000"/>
                  </a:prstClr>
                </a:outerShdw>
              </a:effectLst>
              <a:latin typeface="Calibri"/>
              <a:ea typeface="+mn-ea"/>
              <a:cs typeface="Arial"/>
            </a:endParaRPr>
          </a:p>
        </p:txBody>
      </p:sp>
      <p:pic>
        <p:nvPicPr>
          <p:cNvPr id="4" name="Image 3" descr="M:\LOGO\Logo UF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475656" cy="17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14924" y="1299676"/>
            <a:ext cx="7200800" cy="2923877"/>
          </a:xfrm>
          <a:prstGeom prst="rect">
            <a:avLst/>
          </a:prstGeom>
        </p:spPr>
        <p:txBody>
          <a:bodyPr wrap="square">
            <a:spAutoFit/>
          </a:bodyPr>
          <a:lstStyle/>
          <a:p>
            <a:r>
              <a:rPr lang="fr-FR" sz="3600" b="1" dirty="0"/>
              <a:t>Evolution du statut matrimonial au départ en retraite suivant les générations</a:t>
            </a:r>
            <a:r>
              <a:rPr lang="fr-FR" sz="3600" b="1" dirty="0" smtClean="0"/>
              <a:t>.</a:t>
            </a:r>
          </a:p>
          <a:p>
            <a:r>
              <a:rPr lang="fr-FR" sz="3600" dirty="0"/>
              <a:t/>
            </a:r>
            <a:br>
              <a:rPr lang="fr-FR" sz="3600" dirty="0"/>
            </a:br>
            <a:r>
              <a:rPr lang="fr-FR" altLang="fr-FR" sz="2000" b="1" dirty="0">
                <a:solidFill>
                  <a:srgbClr val="002060"/>
                </a:solidFill>
              </a:rPr>
              <a:t>Projection prévisionnelle de situation matrimoniale à la retraite sur  10 femmes suivant l’année de </a:t>
            </a:r>
            <a:r>
              <a:rPr lang="fr-FR" altLang="fr-FR" sz="2000" b="1" dirty="0" smtClean="0">
                <a:solidFill>
                  <a:srgbClr val="002060"/>
                </a:solidFill>
              </a:rPr>
              <a:t>naissance</a:t>
            </a:r>
            <a:endParaRPr lang="fr-FR" altLang="fr-FR" sz="2000" b="1" dirty="0">
              <a:solidFill>
                <a:srgbClr val="002060"/>
              </a:solidFill>
            </a:endParaRPr>
          </a:p>
        </p:txBody>
      </p:sp>
      <p:graphicFrame>
        <p:nvGraphicFramePr>
          <p:cNvPr id="6" name="Tableau 5"/>
          <p:cNvGraphicFramePr>
            <a:graphicFrameLocks noGrp="1"/>
          </p:cNvGraphicFramePr>
          <p:nvPr>
            <p:extLst>
              <p:ext uri="{D42A27DB-BD31-4B8C-83A1-F6EECF244321}">
                <p14:modId xmlns:p14="http://schemas.microsoft.com/office/powerpoint/2010/main" val="535283508"/>
              </p:ext>
            </p:extLst>
          </p:nvPr>
        </p:nvGraphicFramePr>
        <p:xfrm>
          <a:off x="1859288" y="4581128"/>
          <a:ext cx="7056436" cy="1815796"/>
        </p:xfrm>
        <a:graphic>
          <a:graphicData uri="http://schemas.openxmlformats.org/drawingml/2006/table">
            <a:tbl>
              <a:tblPr/>
              <a:tblGrid>
                <a:gridCol w="1530137"/>
                <a:gridCol w="1380938"/>
                <a:gridCol w="1381787"/>
                <a:gridCol w="1381787"/>
                <a:gridCol w="1381787"/>
              </a:tblGrid>
              <a:tr h="316789">
                <a:tc rowSpan="2">
                  <a:txBody>
                    <a:bodyPr/>
                    <a:lstStyle/>
                    <a:p>
                      <a:pPr algn="ctr">
                        <a:spcAft>
                          <a:spcPts val="600"/>
                        </a:spcAft>
                      </a:pPr>
                      <a:r>
                        <a:rPr lang="fr-FR" sz="1800" b="1" dirty="0">
                          <a:solidFill>
                            <a:schemeClr val="tx2">
                              <a:lumMod val="75000"/>
                            </a:schemeClr>
                          </a:solidFill>
                          <a:latin typeface="+mn-lt"/>
                          <a:ea typeface="Times New Roman"/>
                        </a:rPr>
                        <a:t>Année de naissance</a:t>
                      </a:r>
                    </a:p>
                  </a:txBody>
                  <a:tcPr marL="68577" marR="6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600"/>
                        </a:spcAft>
                      </a:pPr>
                      <a:r>
                        <a:rPr lang="fr-FR" sz="1800" b="1" dirty="0">
                          <a:solidFill>
                            <a:schemeClr val="tx2">
                              <a:lumMod val="75000"/>
                            </a:schemeClr>
                          </a:solidFill>
                          <a:latin typeface="+mj-lt"/>
                          <a:ea typeface="Times New Roman"/>
                        </a:rPr>
                        <a:t>Situation matrimoniale à la retraite</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r>
              <a:tr h="426707">
                <a:tc vMerge="1">
                  <a:txBody>
                    <a:bodyPr/>
                    <a:lstStyle/>
                    <a:p>
                      <a:endParaRPr lang="fr-FR"/>
                    </a:p>
                  </a:txBody>
                  <a:tcPr/>
                </a:tc>
                <a:tc>
                  <a:txBody>
                    <a:bodyPr/>
                    <a:lstStyle/>
                    <a:p>
                      <a:pPr algn="ctr">
                        <a:spcAft>
                          <a:spcPts val="600"/>
                        </a:spcAft>
                      </a:pPr>
                      <a:r>
                        <a:rPr lang="fr-FR" sz="1800" b="1" dirty="0" smtClean="0">
                          <a:solidFill>
                            <a:schemeClr val="tx2">
                              <a:lumMod val="75000"/>
                            </a:schemeClr>
                          </a:solidFill>
                          <a:latin typeface="+mn-lt"/>
                          <a:ea typeface="Times New Roman"/>
                        </a:rPr>
                        <a:t>Célibataires</a:t>
                      </a:r>
                      <a:endParaRPr lang="fr-FR" sz="1800" b="1" dirty="0">
                        <a:solidFill>
                          <a:schemeClr val="tx2">
                            <a:lumMod val="75000"/>
                          </a:schemeClr>
                        </a:solidFill>
                        <a:latin typeface="+mn-lt"/>
                        <a:ea typeface="Times New Roman"/>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600"/>
                        </a:spcAft>
                      </a:pPr>
                      <a:r>
                        <a:rPr lang="fr-FR" sz="1800" b="1" dirty="0">
                          <a:solidFill>
                            <a:schemeClr val="tx2">
                              <a:lumMod val="75000"/>
                            </a:schemeClr>
                          </a:solidFill>
                          <a:latin typeface="+mn-lt"/>
                          <a:ea typeface="Times New Roman"/>
                        </a:rPr>
                        <a:t>Divorcées dont remariées</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spcAft>
                          <a:spcPts val="600"/>
                        </a:spcAft>
                      </a:pPr>
                      <a:r>
                        <a:rPr lang="fr-FR" sz="1800" b="1" dirty="0">
                          <a:solidFill>
                            <a:schemeClr val="tx2">
                              <a:lumMod val="75000"/>
                            </a:schemeClr>
                          </a:solidFill>
                          <a:latin typeface="+mn-lt"/>
                          <a:ea typeface="Times New Roman"/>
                        </a:rPr>
                        <a:t>Toujours mariées</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789">
                <a:tc>
                  <a:txBody>
                    <a:bodyPr/>
                    <a:lstStyle/>
                    <a:p>
                      <a:pPr algn="ctr">
                        <a:spcAft>
                          <a:spcPts val="600"/>
                        </a:spcAft>
                      </a:pPr>
                      <a:r>
                        <a:rPr lang="fr-FR" sz="1800" b="1" dirty="0">
                          <a:solidFill>
                            <a:schemeClr val="tx2">
                              <a:lumMod val="75000"/>
                            </a:schemeClr>
                          </a:solidFill>
                          <a:latin typeface="+mn-lt"/>
                          <a:ea typeface="Times New Roman"/>
                        </a:rPr>
                        <a:t>1930</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r-FR" sz="1800" b="1" dirty="0">
                          <a:solidFill>
                            <a:schemeClr val="tx2">
                              <a:lumMod val="75000"/>
                            </a:schemeClr>
                          </a:solidFill>
                          <a:latin typeface="+mn-lt"/>
                          <a:ea typeface="Times New Roman"/>
                        </a:rPr>
                        <a:t>1</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r-FR" sz="1800" b="1" dirty="0">
                          <a:solidFill>
                            <a:schemeClr val="tx2">
                              <a:lumMod val="75000"/>
                            </a:schemeClr>
                          </a:solidFill>
                          <a:latin typeface="+mn-lt"/>
                          <a:ea typeface="Times New Roman"/>
                        </a:rPr>
                        <a:t>1</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r-FR" sz="1800" b="1" dirty="0">
                          <a:solidFill>
                            <a:schemeClr val="tx2">
                              <a:lumMod val="75000"/>
                            </a:schemeClr>
                          </a:solidFill>
                          <a:latin typeface="+mn-lt"/>
                          <a:ea typeface="Times New Roman"/>
                        </a:rPr>
                        <a:t>0.3</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r-FR" sz="1800" b="1">
                          <a:solidFill>
                            <a:schemeClr val="tx2">
                              <a:lumMod val="75000"/>
                            </a:schemeClr>
                          </a:solidFill>
                          <a:latin typeface="+mn-lt"/>
                          <a:ea typeface="Times New Roman"/>
                        </a:rPr>
                        <a:t>8</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789">
                <a:tc>
                  <a:txBody>
                    <a:bodyPr/>
                    <a:lstStyle/>
                    <a:p>
                      <a:pPr algn="ctr">
                        <a:spcAft>
                          <a:spcPts val="600"/>
                        </a:spcAft>
                      </a:pPr>
                      <a:r>
                        <a:rPr lang="fr-FR" sz="1800" b="1">
                          <a:solidFill>
                            <a:schemeClr val="tx2">
                              <a:lumMod val="75000"/>
                            </a:schemeClr>
                          </a:solidFill>
                          <a:latin typeface="+mn-lt"/>
                          <a:ea typeface="Times New Roman"/>
                        </a:rPr>
                        <a:t>1950</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r-FR" sz="1800" b="1">
                          <a:solidFill>
                            <a:schemeClr val="tx2">
                              <a:lumMod val="75000"/>
                            </a:schemeClr>
                          </a:solidFill>
                          <a:latin typeface="+mn-lt"/>
                          <a:ea typeface="Times New Roman"/>
                        </a:rPr>
                        <a:t>1</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r-FR" sz="1800" b="1">
                          <a:solidFill>
                            <a:schemeClr val="tx2">
                              <a:lumMod val="75000"/>
                            </a:schemeClr>
                          </a:solidFill>
                          <a:latin typeface="+mn-lt"/>
                          <a:ea typeface="Times New Roman"/>
                        </a:rPr>
                        <a:t>3</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r-FR" sz="1800" b="1" dirty="0">
                          <a:solidFill>
                            <a:schemeClr val="tx2">
                              <a:lumMod val="75000"/>
                            </a:schemeClr>
                          </a:solidFill>
                          <a:latin typeface="+mn-lt"/>
                          <a:ea typeface="Times New Roman"/>
                        </a:rPr>
                        <a:t>1</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r-FR" sz="1800" b="1" dirty="0">
                          <a:solidFill>
                            <a:schemeClr val="tx2">
                              <a:lumMod val="75000"/>
                            </a:schemeClr>
                          </a:solidFill>
                          <a:latin typeface="+mn-lt"/>
                          <a:ea typeface="Times New Roman"/>
                        </a:rPr>
                        <a:t>6</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789">
                <a:tc>
                  <a:txBody>
                    <a:bodyPr/>
                    <a:lstStyle/>
                    <a:p>
                      <a:pPr algn="ctr">
                        <a:spcAft>
                          <a:spcPts val="600"/>
                        </a:spcAft>
                      </a:pPr>
                      <a:r>
                        <a:rPr lang="fr-FR" sz="1800" b="1" dirty="0">
                          <a:solidFill>
                            <a:schemeClr val="tx2">
                              <a:lumMod val="75000"/>
                            </a:schemeClr>
                          </a:solidFill>
                          <a:latin typeface="+mn-lt"/>
                          <a:ea typeface="Times New Roman"/>
                        </a:rPr>
                        <a:t>1970</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r-FR" sz="1800" b="1">
                          <a:solidFill>
                            <a:schemeClr val="tx2">
                              <a:lumMod val="75000"/>
                            </a:schemeClr>
                          </a:solidFill>
                          <a:latin typeface="+mn-lt"/>
                          <a:ea typeface="Times New Roman"/>
                        </a:rPr>
                        <a:t>3</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r-FR" sz="1800" b="1" dirty="0">
                          <a:solidFill>
                            <a:schemeClr val="tx2">
                              <a:lumMod val="75000"/>
                            </a:schemeClr>
                          </a:solidFill>
                          <a:latin typeface="+mn-lt"/>
                          <a:ea typeface="Times New Roman"/>
                        </a:rPr>
                        <a:t>3</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r-FR" sz="1800" b="1" dirty="0">
                          <a:solidFill>
                            <a:schemeClr val="tx2">
                              <a:lumMod val="75000"/>
                            </a:schemeClr>
                          </a:solidFill>
                          <a:latin typeface="+mn-lt"/>
                          <a:ea typeface="Times New Roman"/>
                        </a:rPr>
                        <a:t>1</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r-FR" sz="1800" b="1" dirty="0">
                          <a:solidFill>
                            <a:schemeClr val="tx2">
                              <a:lumMod val="75000"/>
                            </a:schemeClr>
                          </a:solidFill>
                          <a:latin typeface="+mn-lt"/>
                          <a:ea typeface="Times New Roman"/>
                        </a:rPr>
                        <a:t>4</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0482" name="Picture 2" descr="http://www.joellegarriaud.com/wp-content/uploads/2012/07/Contrat_de_mariage_Boll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68960"/>
            <a:ext cx="1680121" cy="1730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43171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srcRect l="22492" t="11200" r="28775" b="13202"/>
          <a:stretch/>
        </p:blipFill>
        <p:spPr>
          <a:xfrm>
            <a:off x="0" y="3811413"/>
            <a:ext cx="2808313" cy="1944216"/>
          </a:xfrm>
          <a:prstGeom prst="rect">
            <a:avLst/>
          </a:prstGeom>
        </p:spPr>
      </p:pic>
      <p:sp>
        <p:nvSpPr>
          <p:cNvPr id="2" name="Title 1"/>
          <p:cNvSpPr>
            <a:spLocks noGrp="1"/>
          </p:cNvSpPr>
          <p:nvPr>
            <p:ph type="ctrTitle"/>
          </p:nvPr>
        </p:nvSpPr>
        <p:spPr>
          <a:xfrm>
            <a:off x="1475656" y="188640"/>
            <a:ext cx="7681913" cy="415836"/>
          </a:xfrm>
        </p:spPr>
        <p:txBody>
          <a:bodyPr/>
          <a:lstStyle/>
          <a:p>
            <a:pPr algn="ctr" defTabSz="914400">
              <a:lnSpc>
                <a:spcPct val="90000"/>
              </a:lnSpc>
              <a:spcBef>
                <a:spcPts val="0"/>
              </a:spcBef>
              <a:buNone/>
            </a:pPr>
            <a:r>
              <a:rPr lang="fr-FR" sz="3000" b="1" i="0" spc="-150" dirty="0" smtClean="0">
                <a:solidFill>
                  <a:schemeClr val="bg2">
                    <a:lumMod val="75000"/>
                  </a:schemeClr>
                </a:solidFill>
                <a:effectLst>
                  <a:outerShdw blurRad="50800" dist="38100" dir="2700000" algn="tl">
                    <a:prstClr val="black">
                      <a:alpha val="40000"/>
                    </a:prstClr>
                  </a:outerShdw>
                </a:effectLst>
                <a:latin typeface="Calibri"/>
                <a:ea typeface="+mn-ea"/>
                <a:cs typeface="Arial"/>
              </a:rPr>
              <a:t>La construction de la pauvreté des femmes retraitées</a:t>
            </a:r>
            <a:endParaRPr lang="fr-FR" sz="3000" b="1" i="0" spc="-150" dirty="0">
              <a:solidFill>
                <a:schemeClr val="bg2">
                  <a:lumMod val="75000"/>
                </a:schemeClr>
              </a:solidFill>
              <a:effectLst>
                <a:outerShdw blurRad="50800" dist="38100" dir="2700000" algn="tl">
                  <a:prstClr val="black">
                    <a:alpha val="40000"/>
                  </a:prstClr>
                </a:outerShdw>
              </a:effectLst>
              <a:latin typeface="Calibri"/>
              <a:ea typeface="+mn-ea"/>
              <a:cs typeface="Arial"/>
            </a:endParaRPr>
          </a:p>
        </p:txBody>
      </p:sp>
      <p:pic>
        <p:nvPicPr>
          <p:cNvPr id="4" name="Image 3" descr="M:\LOGO\Logo UF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475656" cy="17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29242" y="1268760"/>
            <a:ext cx="7200800" cy="3822585"/>
          </a:xfrm>
          <a:prstGeom prst="rect">
            <a:avLst/>
          </a:prstGeom>
        </p:spPr>
        <p:txBody>
          <a:bodyPr wrap="square">
            <a:spAutoFit/>
          </a:bodyPr>
          <a:lstStyle/>
          <a:p>
            <a:r>
              <a:rPr lang="fr-FR" sz="3600" b="1" dirty="0"/>
              <a:t>Diverses vision de la famille dans notre </a:t>
            </a:r>
            <a:r>
              <a:rPr lang="fr-FR" sz="3600" b="1" dirty="0" smtClean="0"/>
              <a:t>société:</a:t>
            </a:r>
          </a:p>
          <a:p>
            <a:endParaRPr lang="en-US" sz="3600" b="1" dirty="0">
              <a:solidFill>
                <a:srgbClr val="FF0000"/>
              </a:solidFill>
            </a:endParaRPr>
          </a:p>
          <a:p>
            <a:pPr>
              <a:lnSpc>
                <a:spcPct val="80000"/>
              </a:lnSpc>
              <a:defRPr/>
            </a:pPr>
            <a:r>
              <a:rPr lang="fr-FR" sz="2800" b="1" dirty="0">
                <a:solidFill>
                  <a:srgbClr val="FF0000"/>
                </a:solidFill>
              </a:rPr>
              <a:t>Les sondages sont très favorables à la réversion mais s’affrontent en même temps 3 modèles familiaux types</a:t>
            </a:r>
            <a:r>
              <a:rPr lang="fr-FR" sz="2800" b="1" dirty="0" smtClean="0">
                <a:solidFill>
                  <a:srgbClr val="FF0000"/>
                </a:solidFill>
              </a:rPr>
              <a:t>.</a:t>
            </a:r>
          </a:p>
          <a:p>
            <a:pPr>
              <a:lnSpc>
                <a:spcPct val="80000"/>
              </a:lnSpc>
              <a:defRPr/>
            </a:pPr>
            <a:endParaRPr lang="fr-FR" sz="2800" b="1" dirty="0">
              <a:solidFill>
                <a:srgbClr val="FF0000"/>
              </a:solidFill>
            </a:endParaRPr>
          </a:p>
          <a:p>
            <a:pPr marL="514350" indent="-514350">
              <a:lnSpc>
                <a:spcPct val="80000"/>
              </a:lnSpc>
              <a:buFont typeface="+mj-lt"/>
              <a:buAutoNum type="arabicPeriod"/>
              <a:defRPr/>
            </a:pPr>
            <a:endParaRPr lang="fr-FR" sz="2800" dirty="0"/>
          </a:p>
          <a:p>
            <a:pPr>
              <a:lnSpc>
                <a:spcPct val="80000"/>
              </a:lnSpc>
              <a:defRPr/>
            </a:pPr>
            <a:endParaRPr lang="fr-FR" sz="2800" b="1" dirty="0">
              <a:solidFill>
                <a:srgbClr val="FF0000"/>
              </a:solidFill>
            </a:endParaRPr>
          </a:p>
        </p:txBody>
      </p:sp>
    </p:spTree>
    <p:extLst>
      <p:ext uri="{BB962C8B-B14F-4D97-AF65-F5344CB8AC3E}">
        <p14:creationId xmlns:p14="http://schemas.microsoft.com/office/powerpoint/2010/main" val="191288501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188640"/>
            <a:ext cx="7681913" cy="415836"/>
          </a:xfrm>
        </p:spPr>
        <p:txBody>
          <a:bodyPr/>
          <a:lstStyle/>
          <a:p>
            <a:pPr algn="ctr" defTabSz="914400">
              <a:lnSpc>
                <a:spcPct val="90000"/>
              </a:lnSpc>
              <a:spcBef>
                <a:spcPts val="0"/>
              </a:spcBef>
              <a:buNone/>
            </a:pPr>
            <a:r>
              <a:rPr lang="fr-FR" sz="3000" b="1" i="0" spc="-150" dirty="0" smtClean="0">
                <a:solidFill>
                  <a:schemeClr val="bg2">
                    <a:lumMod val="75000"/>
                  </a:schemeClr>
                </a:solidFill>
                <a:effectLst>
                  <a:outerShdw blurRad="50800" dist="38100" dir="2700000" algn="tl">
                    <a:prstClr val="black">
                      <a:alpha val="40000"/>
                    </a:prstClr>
                  </a:outerShdw>
                </a:effectLst>
                <a:latin typeface="Calibri"/>
                <a:ea typeface="+mn-ea"/>
                <a:cs typeface="Arial"/>
              </a:rPr>
              <a:t>La construction de la pauvreté des femmes retraitées</a:t>
            </a:r>
            <a:endParaRPr lang="fr-FR" sz="3000" b="1" i="0" spc="-150" dirty="0">
              <a:solidFill>
                <a:schemeClr val="bg2">
                  <a:lumMod val="75000"/>
                </a:schemeClr>
              </a:solidFill>
              <a:effectLst>
                <a:outerShdw blurRad="50800" dist="38100" dir="2700000" algn="tl">
                  <a:prstClr val="black">
                    <a:alpha val="40000"/>
                  </a:prstClr>
                </a:outerShdw>
              </a:effectLst>
              <a:latin typeface="Calibri"/>
              <a:ea typeface="+mn-ea"/>
              <a:cs typeface="Arial"/>
            </a:endParaRPr>
          </a:p>
        </p:txBody>
      </p:sp>
      <p:pic>
        <p:nvPicPr>
          <p:cNvPr id="4" name="Image 3" descr="M:\LOGO\Logo UF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475656" cy="17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29242" y="1268760"/>
            <a:ext cx="7200800" cy="4856714"/>
          </a:xfrm>
          <a:prstGeom prst="rect">
            <a:avLst/>
          </a:prstGeom>
        </p:spPr>
        <p:txBody>
          <a:bodyPr wrap="square">
            <a:spAutoFit/>
          </a:bodyPr>
          <a:lstStyle/>
          <a:p>
            <a:r>
              <a:rPr lang="fr-FR" sz="3600" b="1" dirty="0"/>
              <a:t>Diverses vision de la famille dans notre </a:t>
            </a:r>
            <a:r>
              <a:rPr lang="fr-FR" sz="3600" b="1" dirty="0" smtClean="0"/>
              <a:t>société:</a:t>
            </a:r>
          </a:p>
          <a:p>
            <a:endParaRPr lang="en-US" sz="3600" b="1" dirty="0">
              <a:solidFill>
                <a:srgbClr val="FF0000"/>
              </a:solidFill>
            </a:endParaRPr>
          </a:p>
          <a:p>
            <a:pPr marL="514350" indent="-514350">
              <a:lnSpc>
                <a:spcPct val="80000"/>
              </a:lnSpc>
              <a:buFont typeface="+mj-lt"/>
              <a:buAutoNum type="arabicPeriod"/>
              <a:defRPr/>
            </a:pPr>
            <a:r>
              <a:rPr lang="fr-FR" sz="2800" b="1" dirty="0">
                <a:solidFill>
                  <a:srgbClr val="FF0000"/>
                </a:solidFill>
              </a:rPr>
              <a:t>Modèle fondé sur le mariage </a:t>
            </a:r>
            <a:r>
              <a:rPr lang="fr-FR" sz="2800" b="1" dirty="0" smtClean="0">
                <a:solidFill>
                  <a:srgbClr val="FF0000"/>
                </a:solidFill>
              </a:rPr>
              <a:t>: la </a:t>
            </a:r>
            <a:r>
              <a:rPr lang="fr-FR" sz="2800" b="1" dirty="0">
                <a:solidFill>
                  <a:srgbClr val="FF0000"/>
                </a:solidFill>
              </a:rPr>
              <a:t>réversion y est adaptée</a:t>
            </a:r>
          </a:p>
          <a:p>
            <a:pPr marL="514350" indent="-514350">
              <a:lnSpc>
                <a:spcPct val="80000"/>
              </a:lnSpc>
              <a:buFont typeface="+mj-lt"/>
              <a:buAutoNum type="arabicPeriod"/>
              <a:defRPr/>
            </a:pPr>
            <a:r>
              <a:rPr lang="fr-FR" sz="2800" b="1" dirty="0">
                <a:solidFill>
                  <a:srgbClr val="FF0000"/>
                </a:solidFill>
              </a:rPr>
              <a:t>Modèle (</a:t>
            </a:r>
            <a:r>
              <a:rPr lang="fr-FR" sz="2800" b="1" dirty="0" err="1">
                <a:solidFill>
                  <a:srgbClr val="FF0000"/>
                </a:solidFill>
              </a:rPr>
              <a:t>contractualiste</a:t>
            </a:r>
            <a:r>
              <a:rPr lang="fr-FR" sz="2800" b="1" dirty="0">
                <a:solidFill>
                  <a:srgbClr val="FF0000"/>
                </a:solidFill>
              </a:rPr>
              <a:t>) </a:t>
            </a:r>
            <a:r>
              <a:rPr lang="fr-FR" sz="2800" b="1" dirty="0" smtClean="0">
                <a:solidFill>
                  <a:srgbClr val="FF0000"/>
                </a:solidFill>
              </a:rPr>
              <a:t>où </a:t>
            </a:r>
            <a:r>
              <a:rPr lang="fr-FR" sz="2800" b="1" dirty="0">
                <a:solidFill>
                  <a:srgbClr val="FF0000"/>
                </a:solidFill>
              </a:rPr>
              <a:t>se négocient  les temps de travail au sein du couple (qui pourrait justifier le partage des droits à retraite pour les périodes de vie </a:t>
            </a:r>
            <a:r>
              <a:rPr lang="fr-FR" sz="2800" b="1" dirty="0" smtClean="0">
                <a:solidFill>
                  <a:srgbClr val="FF0000"/>
                </a:solidFill>
              </a:rPr>
              <a:t>commune)</a:t>
            </a:r>
            <a:endParaRPr lang="fr-FR" sz="2800" b="1" dirty="0">
              <a:solidFill>
                <a:srgbClr val="FF0000"/>
              </a:solidFill>
            </a:endParaRPr>
          </a:p>
          <a:p>
            <a:pPr marL="514350" indent="-514350">
              <a:lnSpc>
                <a:spcPct val="80000"/>
              </a:lnSpc>
              <a:buFont typeface="+mj-lt"/>
              <a:buAutoNum type="arabicPeriod"/>
              <a:defRPr/>
            </a:pPr>
            <a:r>
              <a:rPr lang="fr-FR" sz="2800" b="1" dirty="0">
                <a:solidFill>
                  <a:srgbClr val="FF0000"/>
                </a:solidFill>
              </a:rPr>
              <a:t>Modèle individualiste </a:t>
            </a:r>
            <a:r>
              <a:rPr lang="fr-FR" sz="2800" b="1" dirty="0" smtClean="0">
                <a:solidFill>
                  <a:srgbClr val="FF0000"/>
                </a:solidFill>
              </a:rPr>
              <a:t>où </a:t>
            </a:r>
            <a:r>
              <a:rPr lang="fr-FR" sz="2800" b="1" dirty="0">
                <a:solidFill>
                  <a:srgbClr val="FF0000"/>
                </a:solidFill>
              </a:rPr>
              <a:t>chacun décide ou subit de travailler ou pas</a:t>
            </a:r>
            <a:r>
              <a:rPr lang="fr-FR" sz="2800" b="1" dirty="0" smtClean="0">
                <a:solidFill>
                  <a:srgbClr val="FF0000"/>
                </a:solidFill>
              </a:rPr>
              <a:t>.</a:t>
            </a:r>
            <a:endParaRPr lang="fr-FR" sz="2800" b="1" dirty="0">
              <a:solidFill>
                <a:srgbClr val="FF0000"/>
              </a:solidFill>
            </a:endParaRPr>
          </a:p>
          <a:p>
            <a:pPr>
              <a:lnSpc>
                <a:spcPct val="80000"/>
              </a:lnSpc>
              <a:defRPr/>
            </a:pPr>
            <a:endParaRPr lang="fr-FR" sz="2800" b="1" dirty="0">
              <a:solidFill>
                <a:srgbClr val="FF0000"/>
              </a:solidFill>
            </a:endParaRPr>
          </a:p>
        </p:txBody>
      </p:sp>
      <p:pic>
        <p:nvPicPr>
          <p:cNvPr id="3" name="Image 2"/>
          <p:cNvPicPr>
            <a:picLocks noChangeAspect="1"/>
          </p:cNvPicPr>
          <p:nvPr/>
        </p:nvPicPr>
        <p:blipFill>
          <a:blip r:embed="rId4"/>
          <a:stretch>
            <a:fillRect/>
          </a:stretch>
        </p:blipFill>
        <p:spPr>
          <a:xfrm>
            <a:off x="-3103" y="3452864"/>
            <a:ext cx="1656184" cy="1457053"/>
          </a:xfrm>
          <a:prstGeom prst="rect">
            <a:avLst/>
          </a:prstGeom>
        </p:spPr>
      </p:pic>
    </p:spTree>
    <p:extLst>
      <p:ext uri="{BB962C8B-B14F-4D97-AF65-F5344CB8AC3E}">
        <p14:creationId xmlns:p14="http://schemas.microsoft.com/office/powerpoint/2010/main" val="219032802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188640"/>
            <a:ext cx="7681913" cy="415836"/>
          </a:xfrm>
        </p:spPr>
        <p:txBody>
          <a:bodyPr/>
          <a:lstStyle/>
          <a:p>
            <a:pPr algn="ctr" defTabSz="914400">
              <a:lnSpc>
                <a:spcPct val="90000"/>
              </a:lnSpc>
              <a:spcBef>
                <a:spcPts val="0"/>
              </a:spcBef>
              <a:buNone/>
            </a:pPr>
            <a:r>
              <a:rPr lang="fr-FR" sz="3000" b="1" i="0" spc="-150" dirty="0" smtClean="0">
                <a:solidFill>
                  <a:schemeClr val="bg2">
                    <a:lumMod val="75000"/>
                  </a:schemeClr>
                </a:solidFill>
                <a:effectLst>
                  <a:outerShdw blurRad="50800" dist="38100" dir="2700000" algn="tl">
                    <a:prstClr val="black">
                      <a:alpha val="40000"/>
                    </a:prstClr>
                  </a:outerShdw>
                </a:effectLst>
                <a:latin typeface="Calibri"/>
                <a:ea typeface="+mn-ea"/>
                <a:cs typeface="Arial"/>
              </a:rPr>
              <a:t>La construction de la pauvreté des femmes retraitées</a:t>
            </a:r>
            <a:endParaRPr lang="fr-FR" sz="3000" b="1" i="0" spc="-150" dirty="0">
              <a:solidFill>
                <a:schemeClr val="bg2">
                  <a:lumMod val="75000"/>
                </a:schemeClr>
              </a:solidFill>
              <a:effectLst>
                <a:outerShdw blurRad="50800" dist="38100" dir="2700000" algn="tl">
                  <a:prstClr val="black">
                    <a:alpha val="40000"/>
                  </a:prstClr>
                </a:outerShdw>
              </a:effectLst>
              <a:latin typeface="Calibri"/>
              <a:ea typeface="+mn-ea"/>
              <a:cs typeface="Arial"/>
            </a:endParaRPr>
          </a:p>
        </p:txBody>
      </p:sp>
      <p:pic>
        <p:nvPicPr>
          <p:cNvPr id="4" name="Image 3" descr="M:\LOGO\Logo UF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475656" cy="17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29242" y="1268760"/>
            <a:ext cx="7200800" cy="5681555"/>
          </a:xfrm>
          <a:prstGeom prst="rect">
            <a:avLst/>
          </a:prstGeom>
        </p:spPr>
        <p:txBody>
          <a:bodyPr wrap="square">
            <a:spAutoFit/>
          </a:bodyPr>
          <a:lstStyle/>
          <a:p>
            <a:r>
              <a:rPr lang="fr-FR" sz="3600" b="1" dirty="0"/>
              <a:t>La génération des 80 ans</a:t>
            </a:r>
            <a:r>
              <a:rPr lang="fr-FR" sz="3600" dirty="0"/>
              <a:t/>
            </a:r>
            <a:br>
              <a:rPr lang="fr-FR" sz="3600" dirty="0"/>
            </a:br>
            <a:endParaRPr lang="en-US" sz="3600" b="1" dirty="0">
              <a:solidFill>
                <a:srgbClr val="FF0000"/>
              </a:solidFill>
            </a:endParaRPr>
          </a:p>
          <a:p>
            <a:pPr marL="457200" indent="-457200">
              <a:lnSpc>
                <a:spcPct val="80000"/>
              </a:lnSpc>
              <a:buFont typeface="Arial" panose="020B0604020202020204" pitchFamily="34" charset="0"/>
              <a:buChar char="•"/>
              <a:defRPr/>
            </a:pPr>
            <a:r>
              <a:rPr lang="fr-FR" sz="2800" b="1" dirty="0">
                <a:solidFill>
                  <a:srgbClr val="FF0000"/>
                </a:solidFill>
              </a:rPr>
              <a:t>90% des femmes de cette génération sont mariées ou veuves.</a:t>
            </a:r>
          </a:p>
          <a:p>
            <a:pPr marL="457200" indent="-457200">
              <a:lnSpc>
                <a:spcPct val="80000"/>
              </a:lnSpc>
              <a:buFont typeface="Arial" panose="020B0604020202020204" pitchFamily="34" charset="0"/>
              <a:buChar char="•"/>
              <a:defRPr/>
            </a:pPr>
            <a:endParaRPr lang="fr-FR" sz="2800" b="1" dirty="0">
              <a:solidFill>
                <a:srgbClr val="FF0000"/>
              </a:solidFill>
            </a:endParaRPr>
          </a:p>
          <a:p>
            <a:pPr marL="457200" indent="-457200">
              <a:lnSpc>
                <a:spcPct val="80000"/>
              </a:lnSpc>
              <a:buFont typeface="Arial" panose="020B0604020202020204" pitchFamily="34" charset="0"/>
              <a:buChar char="•"/>
              <a:defRPr/>
            </a:pPr>
            <a:r>
              <a:rPr lang="fr-FR" sz="2800" b="1" dirty="0">
                <a:solidFill>
                  <a:srgbClr val="FF0000"/>
                </a:solidFill>
              </a:rPr>
              <a:t>La pauvreté se marque au veuvage si elles n’ont pas ou très peu travaillé et donc acquis de droits propres.</a:t>
            </a:r>
          </a:p>
          <a:p>
            <a:pPr marL="457200" indent="-457200">
              <a:lnSpc>
                <a:spcPct val="80000"/>
              </a:lnSpc>
              <a:buFont typeface="Arial" panose="020B0604020202020204" pitchFamily="34" charset="0"/>
              <a:buChar char="•"/>
              <a:defRPr/>
            </a:pPr>
            <a:endParaRPr lang="fr-FR" sz="2800" b="1" dirty="0">
              <a:solidFill>
                <a:srgbClr val="FF0000"/>
              </a:solidFill>
            </a:endParaRPr>
          </a:p>
          <a:p>
            <a:pPr marL="457200" indent="-457200">
              <a:lnSpc>
                <a:spcPct val="80000"/>
              </a:lnSpc>
              <a:buFont typeface="Arial" panose="020B0604020202020204" pitchFamily="34" charset="0"/>
              <a:buChar char="•"/>
              <a:defRPr/>
            </a:pPr>
            <a:r>
              <a:rPr lang="fr-FR" sz="2800" b="1" dirty="0">
                <a:solidFill>
                  <a:srgbClr val="FF0000"/>
                </a:solidFill>
              </a:rPr>
              <a:t>En n’ayant jamais cotisé beaucoup de veuves sont rattrapées par le minimum vieillesse (787€ mois). La réversion représente </a:t>
            </a:r>
            <a:r>
              <a:rPr lang="fr-FR" sz="2800" b="1" dirty="0" smtClean="0">
                <a:solidFill>
                  <a:srgbClr val="FF0000"/>
                </a:solidFill>
              </a:rPr>
              <a:t>près </a:t>
            </a:r>
            <a:r>
              <a:rPr lang="fr-FR" sz="2800" b="1" dirty="0">
                <a:solidFill>
                  <a:srgbClr val="FF0000"/>
                </a:solidFill>
              </a:rPr>
              <a:t>de 60% de la retraite des femmes de cette génération qui la </a:t>
            </a:r>
            <a:r>
              <a:rPr lang="fr-FR" sz="2800" b="1" dirty="0" smtClean="0">
                <a:solidFill>
                  <a:srgbClr val="FF0000"/>
                </a:solidFill>
              </a:rPr>
              <a:t>touchent.</a:t>
            </a:r>
            <a:endParaRPr lang="fr-FR" sz="2800" b="1" dirty="0">
              <a:solidFill>
                <a:srgbClr val="FF0000"/>
              </a:solidFill>
            </a:endParaRPr>
          </a:p>
          <a:p>
            <a:pPr>
              <a:lnSpc>
                <a:spcPct val="80000"/>
              </a:lnSpc>
              <a:defRPr/>
            </a:pPr>
            <a:endParaRPr lang="fr-FR" sz="2800" b="1" dirty="0">
              <a:solidFill>
                <a:srgbClr val="FF0000"/>
              </a:solidFill>
            </a:endParaRPr>
          </a:p>
        </p:txBody>
      </p:sp>
      <p:pic>
        <p:nvPicPr>
          <p:cNvPr id="6" name="Image 5"/>
          <p:cNvPicPr>
            <a:picLocks noChangeAspect="1"/>
          </p:cNvPicPr>
          <p:nvPr/>
        </p:nvPicPr>
        <p:blipFill rotWithShape="1">
          <a:blip r:embed="rId4"/>
          <a:srcRect r="27586"/>
          <a:stretch/>
        </p:blipFill>
        <p:spPr>
          <a:xfrm>
            <a:off x="0" y="2502840"/>
            <a:ext cx="1763688" cy="3152840"/>
          </a:xfrm>
          <a:prstGeom prst="rect">
            <a:avLst/>
          </a:prstGeom>
        </p:spPr>
      </p:pic>
    </p:spTree>
    <p:extLst>
      <p:ext uri="{BB962C8B-B14F-4D97-AF65-F5344CB8AC3E}">
        <p14:creationId xmlns:p14="http://schemas.microsoft.com/office/powerpoint/2010/main" val="320273876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188640"/>
            <a:ext cx="7681913" cy="415836"/>
          </a:xfrm>
        </p:spPr>
        <p:txBody>
          <a:bodyPr/>
          <a:lstStyle/>
          <a:p>
            <a:pPr algn="ctr" defTabSz="914400">
              <a:lnSpc>
                <a:spcPct val="90000"/>
              </a:lnSpc>
              <a:spcBef>
                <a:spcPts val="0"/>
              </a:spcBef>
              <a:buNone/>
            </a:pPr>
            <a:r>
              <a:rPr lang="fr-FR" sz="3000" b="1" i="0" spc="-150" dirty="0" smtClean="0">
                <a:solidFill>
                  <a:schemeClr val="bg2">
                    <a:lumMod val="75000"/>
                  </a:schemeClr>
                </a:solidFill>
                <a:effectLst>
                  <a:outerShdw blurRad="50800" dist="38100" dir="2700000" algn="tl">
                    <a:prstClr val="black">
                      <a:alpha val="40000"/>
                    </a:prstClr>
                  </a:outerShdw>
                </a:effectLst>
                <a:latin typeface="Calibri"/>
                <a:ea typeface="+mn-ea"/>
                <a:cs typeface="Arial"/>
              </a:rPr>
              <a:t>La construction de la pauvreté des femmes retraitées</a:t>
            </a:r>
            <a:endParaRPr lang="fr-FR" sz="3000" b="1" i="0" spc="-150" dirty="0">
              <a:solidFill>
                <a:schemeClr val="bg2">
                  <a:lumMod val="75000"/>
                </a:schemeClr>
              </a:solidFill>
              <a:effectLst>
                <a:outerShdw blurRad="50800" dist="38100" dir="2700000" algn="tl">
                  <a:prstClr val="black">
                    <a:alpha val="40000"/>
                  </a:prstClr>
                </a:outerShdw>
              </a:effectLst>
              <a:latin typeface="Calibri"/>
              <a:ea typeface="+mn-ea"/>
              <a:cs typeface="Arial"/>
            </a:endParaRPr>
          </a:p>
        </p:txBody>
      </p:sp>
      <p:pic>
        <p:nvPicPr>
          <p:cNvPr id="4" name="Image 3" descr="M:\LOGO\Logo UF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475656" cy="17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29242" y="1268760"/>
            <a:ext cx="7200800" cy="2431435"/>
          </a:xfrm>
          <a:prstGeom prst="rect">
            <a:avLst/>
          </a:prstGeom>
        </p:spPr>
        <p:txBody>
          <a:bodyPr wrap="square">
            <a:spAutoFit/>
          </a:bodyPr>
          <a:lstStyle/>
          <a:p>
            <a:r>
              <a:rPr lang="fr-FR" sz="3600" b="1" dirty="0" smtClean="0"/>
              <a:t>Exemple :</a:t>
            </a:r>
          </a:p>
          <a:p>
            <a:endParaRPr lang="fr-FR" dirty="0" smtClean="0"/>
          </a:p>
          <a:p>
            <a:r>
              <a:rPr lang="fr-FR" sz="2000" b="1" dirty="0" smtClean="0">
                <a:solidFill>
                  <a:srgbClr val="002060"/>
                </a:solidFill>
                <a:cs typeface="Times New Roman" pitchFamily="18" charset="0"/>
              </a:rPr>
              <a:t>Pour une retraite du mari à 1500€  (1100 de retraite SS,  400 de complémentaire). Retraite du conjoint survivant en fonction de ses ressources propres</a:t>
            </a:r>
            <a:endParaRPr lang="fr-FR" sz="2000" dirty="0" smtClean="0">
              <a:solidFill>
                <a:srgbClr val="002060"/>
              </a:solidFill>
            </a:endParaRPr>
          </a:p>
          <a:p>
            <a:endParaRPr lang="en-US" sz="3600" b="1" dirty="0">
              <a:solidFill>
                <a:srgbClr val="FF0000"/>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875307760"/>
              </p:ext>
            </p:extLst>
          </p:nvPr>
        </p:nvGraphicFramePr>
        <p:xfrm>
          <a:off x="1705330" y="3284984"/>
          <a:ext cx="7224712" cy="2583852"/>
        </p:xfrm>
        <a:graphic>
          <a:graphicData uri="http://schemas.openxmlformats.org/drawingml/2006/table">
            <a:tbl>
              <a:tblPr/>
              <a:tblGrid>
                <a:gridCol w="1805808"/>
                <a:gridCol w="1805808"/>
                <a:gridCol w="1806548"/>
                <a:gridCol w="1806548"/>
              </a:tblGrid>
              <a:tr h="426776">
                <a:tc>
                  <a:txBody>
                    <a:bodyPr/>
                    <a:lstStyle/>
                    <a:p>
                      <a:pPr algn="ctr">
                        <a:spcAft>
                          <a:spcPts val="600"/>
                        </a:spcAft>
                      </a:pPr>
                      <a:r>
                        <a:rPr lang="fr-FR" sz="1800" b="1" dirty="0">
                          <a:solidFill>
                            <a:schemeClr val="tx2">
                              <a:lumMod val="75000"/>
                            </a:schemeClr>
                          </a:solidFill>
                          <a:latin typeface="+mj-lt"/>
                          <a:ea typeface="Times New Roman"/>
                        </a:rPr>
                        <a:t>Retraite personnelle totale</a:t>
                      </a:r>
                    </a:p>
                  </a:txBody>
                  <a:tcPr marL="67334" marR="67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fr-FR" sz="1800" b="1" dirty="0">
                          <a:solidFill>
                            <a:schemeClr val="tx2">
                              <a:lumMod val="75000"/>
                            </a:schemeClr>
                          </a:solidFill>
                          <a:latin typeface="+mj-lt"/>
                          <a:ea typeface="Times New Roman"/>
                        </a:rPr>
                        <a:t>Réversion SS</a:t>
                      </a:r>
                    </a:p>
                  </a:txBody>
                  <a:tcPr marL="67334" marR="67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fr-FR" sz="1800" b="1" dirty="0">
                          <a:solidFill>
                            <a:schemeClr val="tx2">
                              <a:lumMod val="75000"/>
                            </a:schemeClr>
                          </a:solidFill>
                          <a:latin typeface="+mj-lt"/>
                          <a:ea typeface="Times New Roman"/>
                        </a:rPr>
                        <a:t>Réversion complémentaire</a:t>
                      </a:r>
                    </a:p>
                  </a:txBody>
                  <a:tcPr marL="67334" marR="67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600"/>
                        </a:spcAft>
                      </a:pPr>
                      <a:r>
                        <a:rPr lang="fr-FR" sz="1800" b="1" dirty="0">
                          <a:solidFill>
                            <a:schemeClr val="tx2">
                              <a:lumMod val="75000"/>
                            </a:schemeClr>
                          </a:solidFill>
                          <a:latin typeface="+mj-lt"/>
                          <a:ea typeface="Times New Roman"/>
                        </a:rPr>
                        <a:t>Pension</a:t>
                      </a:r>
                    </a:p>
                  </a:txBody>
                  <a:tcPr marL="67334" marR="67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78684">
                <a:tc>
                  <a:txBody>
                    <a:bodyPr/>
                    <a:lstStyle/>
                    <a:p>
                      <a:pPr algn="ctr">
                        <a:spcAft>
                          <a:spcPts val="600"/>
                        </a:spcAft>
                      </a:pPr>
                      <a:r>
                        <a:rPr lang="fr-FR" sz="1800" b="1" dirty="0">
                          <a:solidFill>
                            <a:schemeClr val="tx2">
                              <a:lumMod val="75000"/>
                            </a:schemeClr>
                          </a:solidFill>
                          <a:latin typeface="+mj-lt"/>
                          <a:ea typeface="Times New Roman"/>
                        </a:rPr>
                        <a:t>0€</a:t>
                      </a:r>
                    </a:p>
                  </a:txBody>
                  <a:tcPr marL="67334" marR="67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r-FR" sz="1800" b="1" dirty="0" smtClean="0">
                          <a:solidFill>
                            <a:schemeClr val="tx2">
                              <a:lumMod val="75000"/>
                            </a:schemeClr>
                          </a:solidFill>
                          <a:latin typeface="+mj-lt"/>
                          <a:ea typeface="Times New Roman"/>
                        </a:rPr>
                        <a:t>1100*54/100 = 651</a:t>
                      </a:r>
                      <a:r>
                        <a:rPr lang="fr-FR" sz="1800" b="1" dirty="0">
                          <a:solidFill>
                            <a:schemeClr val="tx2">
                              <a:lumMod val="75000"/>
                            </a:schemeClr>
                          </a:solidFill>
                          <a:latin typeface="+mj-lt"/>
                          <a:ea typeface="Times New Roman"/>
                        </a:rPr>
                        <a:t>€</a:t>
                      </a:r>
                    </a:p>
                  </a:txBody>
                  <a:tcPr marL="67334" marR="67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r-FR" sz="1800" b="1" dirty="0" smtClean="0">
                          <a:solidFill>
                            <a:schemeClr val="tx2">
                              <a:lumMod val="75000"/>
                            </a:schemeClr>
                          </a:solidFill>
                          <a:latin typeface="+mj-lt"/>
                          <a:ea typeface="Times New Roman"/>
                        </a:rPr>
                        <a:t>400*60/100 =</a:t>
                      </a:r>
                    </a:p>
                    <a:p>
                      <a:pPr algn="ctr">
                        <a:spcAft>
                          <a:spcPts val="600"/>
                        </a:spcAft>
                      </a:pPr>
                      <a:r>
                        <a:rPr lang="fr-FR" sz="1800" b="1" dirty="0" smtClean="0">
                          <a:solidFill>
                            <a:schemeClr val="tx2">
                              <a:lumMod val="75000"/>
                            </a:schemeClr>
                          </a:solidFill>
                          <a:latin typeface="+mj-lt"/>
                          <a:ea typeface="Times New Roman"/>
                        </a:rPr>
                        <a:t>240</a:t>
                      </a:r>
                      <a:r>
                        <a:rPr lang="fr-FR" sz="1800" b="1" dirty="0">
                          <a:solidFill>
                            <a:schemeClr val="tx2">
                              <a:lumMod val="75000"/>
                            </a:schemeClr>
                          </a:solidFill>
                          <a:latin typeface="+mj-lt"/>
                          <a:ea typeface="Times New Roman"/>
                        </a:rPr>
                        <a:t>€</a:t>
                      </a:r>
                    </a:p>
                  </a:txBody>
                  <a:tcPr marL="67334" marR="67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r-FR" sz="1800" b="1" dirty="0">
                          <a:solidFill>
                            <a:schemeClr val="tx2">
                              <a:lumMod val="75000"/>
                            </a:schemeClr>
                          </a:solidFill>
                          <a:latin typeface="+mj-lt"/>
                          <a:ea typeface="Times New Roman"/>
                        </a:rPr>
                        <a:t>891€</a:t>
                      </a:r>
                    </a:p>
                  </a:txBody>
                  <a:tcPr marL="67334" marR="67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684">
                <a:tc>
                  <a:txBody>
                    <a:bodyPr/>
                    <a:lstStyle/>
                    <a:p>
                      <a:pPr algn="ctr">
                        <a:spcAft>
                          <a:spcPts val="600"/>
                        </a:spcAft>
                      </a:pPr>
                      <a:r>
                        <a:rPr lang="fr-FR" sz="1800" b="1" dirty="0">
                          <a:solidFill>
                            <a:schemeClr val="tx2">
                              <a:lumMod val="75000"/>
                            </a:schemeClr>
                          </a:solidFill>
                          <a:latin typeface="+mj-lt"/>
                          <a:ea typeface="Times New Roman"/>
                        </a:rPr>
                        <a:t>300€</a:t>
                      </a:r>
                    </a:p>
                  </a:txBody>
                  <a:tcPr marL="67334" marR="67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r-FR" sz="1800" b="1" dirty="0" smtClean="0">
                          <a:solidFill>
                            <a:schemeClr val="tx2">
                              <a:lumMod val="75000"/>
                            </a:schemeClr>
                          </a:solidFill>
                          <a:latin typeface="+mj-lt"/>
                          <a:ea typeface="Times New Roman"/>
                        </a:rPr>
                        <a:t>651€</a:t>
                      </a:r>
                      <a:endParaRPr lang="fr-FR" sz="1800" b="1" dirty="0">
                        <a:solidFill>
                          <a:schemeClr val="tx2">
                            <a:lumMod val="75000"/>
                          </a:schemeClr>
                        </a:solidFill>
                        <a:latin typeface="+mj-lt"/>
                        <a:ea typeface="Times New Roman"/>
                      </a:endParaRPr>
                    </a:p>
                  </a:txBody>
                  <a:tcPr marL="67334" marR="67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r-FR" sz="1800" b="1" dirty="0">
                          <a:solidFill>
                            <a:schemeClr val="tx2">
                              <a:lumMod val="75000"/>
                            </a:schemeClr>
                          </a:solidFill>
                          <a:latin typeface="+mj-lt"/>
                          <a:ea typeface="Times New Roman"/>
                        </a:rPr>
                        <a:t>240€</a:t>
                      </a:r>
                    </a:p>
                  </a:txBody>
                  <a:tcPr marL="67334" marR="67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r-FR" sz="1800" b="1" dirty="0">
                          <a:solidFill>
                            <a:schemeClr val="tx2">
                              <a:lumMod val="75000"/>
                            </a:schemeClr>
                          </a:solidFill>
                          <a:latin typeface="+mj-lt"/>
                          <a:ea typeface="Times New Roman"/>
                        </a:rPr>
                        <a:t>1191€</a:t>
                      </a:r>
                    </a:p>
                  </a:txBody>
                  <a:tcPr marL="67334" marR="67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684">
                <a:tc>
                  <a:txBody>
                    <a:bodyPr/>
                    <a:lstStyle/>
                    <a:p>
                      <a:pPr algn="ctr">
                        <a:spcAft>
                          <a:spcPts val="600"/>
                        </a:spcAft>
                      </a:pPr>
                      <a:r>
                        <a:rPr lang="fr-FR" sz="1800" b="1" dirty="0">
                          <a:solidFill>
                            <a:schemeClr val="tx2">
                              <a:lumMod val="75000"/>
                            </a:schemeClr>
                          </a:solidFill>
                          <a:latin typeface="+mj-lt"/>
                          <a:ea typeface="Times New Roman"/>
                        </a:rPr>
                        <a:t>700€</a:t>
                      </a:r>
                    </a:p>
                  </a:txBody>
                  <a:tcPr marL="67334" marR="67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r-FR" sz="1800" b="1" dirty="0">
                          <a:solidFill>
                            <a:schemeClr val="tx2">
                              <a:lumMod val="75000"/>
                            </a:schemeClr>
                          </a:solidFill>
                          <a:latin typeface="+mj-lt"/>
                          <a:ea typeface="Times New Roman"/>
                        </a:rPr>
                        <a:t>651€</a:t>
                      </a:r>
                    </a:p>
                  </a:txBody>
                  <a:tcPr marL="67334" marR="67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r-FR" sz="1800" b="1" dirty="0" smtClean="0">
                          <a:solidFill>
                            <a:schemeClr val="tx2">
                              <a:lumMod val="75000"/>
                            </a:schemeClr>
                          </a:solidFill>
                          <a:latin typeface="+mj-lt"/>
                          <a:ea typeface="Times New Roman"/>
                        </a:rPr>
                        <a:t>240€</a:t>
                      </a:r>
                      <a:endParaRPr lang="fr-FR" sz="1800" b="1" dirty="0">
                        <a:solidFill>
                          <a:schemeClr val="tx2">
                            <a:lumMod val="75000"/>
                          </a:schemeClr>
                        </a:solidFill>
                        <a:latin typeface="+mj-lt"/>
                        <a:ea typeface="Times New Roman"/>
                      </a:endParaRPr>
                    </a:p>
                  </a:txBody>
                  <a:tcPr marL="67334" marR="67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r-FR" sz="1800" b="1" dirty="0">
                          <a:solidFill>
                            <a:schemeClr val="tx2">
                              <a:lumMod val="75000"/>
                            </a:schemeClr>
                          </a:solidFill>
                          <a:latin typeface="+mj-lt"/>
                          <a:ea typeface="Times New Roman"/>
                        </a:rPr>
                        <a:t>1591€</a:t>
                      </a:r>
                    </a:p>
                  </a:txBody>
                  <a:tcPr marL="67334" marR="67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684">
                <a:tc>
                  <a:txBody>
                    <a:bodyPr/>
                    <a:lstStyle/>
                    <a:p>
                      <a:pPr algn="ctr">
                        <a:spcAft>
                          <a:spcPts val="600"/>
                        </a:spcAft>
                      </a:pPr>
                      <a:r>
                        <a:rPr lang="fr-FR" sz="1800" b="1">
                          <a:solidFill>
                            <a:schemeClr val="tx2">
                              <a:lumMod val="75000"/>
                            </a:schemeClr>
                          </a:solidFill>
                          <a:latin typeface="+mj-lt"/>
                          <a:ea typeface="Times New Roman"/>
                        </a:rPr>
                        <a:t>1100€</a:t>
                      </a:r>
                    </a:p>
                  </a:txBody>
                  <a:tcPr marL="67334" marR="67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r-FR" sz="1800" b="1" dirty="0" smtClean="0">
                          <a:solidFill>
                            <a:schemeClr val="tx2">
                              <a:lumMod val="75000"/>
                            </a:schemeClr>
                          </a:solidFill>
                          <a:latin typeface="+mj-lt"/>
                          <a:ea typeface="Times New Roman"/>
                        </a:rPr>
                        <a:t>494€*</a:t>
                      </a:r>
                      <a:endParaRPr lang="fr-FR" sz="1800" b="1" dirty="0">
                        <a:solidFill>
                          <a:schemeClr val="tx2">
                            <a:lumMod val="75000"/>
                          </a:schemeClr>
                        </a:solidFill>
                        <a:latin typeface="+mj-lt"/>
                        <a:ea typeface="Times New Roman"/>
                      </a:endParaRPr>
                    </a:p>
                  </a:txBody>
                  <a:tcPr marL="67334" marR="67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r-FR" sz="1800" b="1" dirty="0" smtClean="0">
                          <a:solidFill>
                            <a:schemeClr val="tx2">
                              <a:lumMod val="75000"/>
                            </a:schemeClr>
                          </a:solidFill>
                          <a:latin typeface="+mj-lt"/>
                          <a:ea typeface="Times New Roman"/>
                        </a:rPr>
                        <a:t>240€</a:t>
                      </a:r>
                      <a:endParaRPr lang="fr-FR" sz="1800" b="1" dirty="0">
                        <a:solidFill>
                          <a:schemeClr val="tx2">
                            <a:lumMod val="75000"/>
                          </a:schemeClr>
                        </a:solidFill>
                        <a:latin typeface="+mj-lt"/>
                        <a:ea typeface="Times New Roman"/>
                      </a:endParaRPr>
                    </a:p>
                  </a:txBody>
                  <a:tcPr marL="67334" marR="67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r-FR" sz="1800" b="1" dirty="0">
                          <a:solidFill>
                            <a:schemeClr val="tx2">
                              <a:lumMod val="75000"/>
                            </a:schemeClr>
                          </a:solidFill>
                          <a:latin typeface="+mj-lt"/>
                          <a:ea typeface="Times New Roman"/>
                        </a:rPr>
                        <a:t>1734€</a:t>
                      </a:r>
                    </a:p>
                  </a:txBody>
                  <a:tcPr marL="67334" marR="67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2286000" y="6021288"/>
            <a:ext cx="6644042" cy="707886"/>
          </a:xfrm>
          <a:prstGeom prst="rect">
            <a:avLst/>
          </a:prstGeom>
        </p:spPr>
        <p:txBody>
          <a:bodyPr wrap="square">
            <a:spAutoFit/>
          </a:bodyPr>
          <a:lstStyle/>
          <a:p>
            <a:r>
              <a:rPr lang="fr-FR" altLang="fr-FR" sz="2000" b="1" baseline="30000" dirty="0"/>
              <a:t>* La pension SS étant soumise à condition de ressource le total des ressources personnelles et de la pension SS ne peut excéder 1634€. La réversion complémentaire n’est pas incluse dans le plafond.</a:t>
            </a:r>
          </a:p>
        </p:txBody>
      </p:sp>
      <p:pic>
        <p:nvPicPr>
          <p:cNvPr id="7" name="Image 6"/>
          <p:cNvPicPr>
            <a:picLocks noChangeAspect="1"/>
          </p:cNvPicPr>
          <p:nvPr/>
        </p:nvPicPr>
        <p:blipFill>
          <a:blip r:embed="rId4"/>
          <a:stretch>
            <a:fillRect/>
          </a:stretch>
        </p:blipFill>
        <p:spPr>
          <a:xfrm>
            <a:off x="1" y="3212976"/>
            <a:ext cx="1447084" cy="1080120"/>
          </a:xfrm>
          <a:prstGeom prst="rect">
            <a:avLst/>
          </a:prstGeom>
        </p:spPr>
      </p:pic>
    </p:spTree>
    <p:extLst>
      <p:ext uri="{BB962C8B-B14F-4D97-AF65-F5344CB8AC3E}">
        <p14:creationId xmlns:p14="http://schemas.microsoft.com/office/powerpoint/2010/main" val="238872731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188640"/>
            <a:ext cx="7681913" cy="415836"/>
          </a:xfrm>
        </p:spPr>
        <p:txBody>
          <a:bodyPr/>
          <a:lstStyle/>
          <a:p>
            <a:pPr algn="ctr" defTabSz="914400">
              <a:lnSpc>
                <a:spcPct val="90000"/>
              </a:lnSpc>
              <a:spcBef>
                <a:spcPts val="0"/>
              </a:spcBef>
              <a:buNone/>
            </a:pPr>
            <a:r>
              <a:rPr lang="fr-FR" sz="3000" b="1" i="0" spc="-150" dirty="0" smtClean="0">
                <a:solidFill>
                  <a:schemeClr val="bg2">
                    <a:lumMod val="75000"/>
                  </a:schemeClr>
                </a:solidFill>
                <a:effectLst>
                  <a:outerShdw blurRad="50800" dist="38100" dir="2700000" algn="tl">
                    <a:prstClr val="black">
                      <a:alpha val="40000"/>
                    </a:prstClr>
                  </a:outerShdw>
                </a:effectLst>
                <a:latin typeface="Calibri"/>
                <a:ea typeface="+mn-ea"/>
                <a:cs typeface="Arial"/>
              </a:rPr>
              <a:t>La construction de la pauvreté des femmes retraitées</a:t>
            </a:r>
            <a:endParaRPr lang="fr-FR" sz="3000" b="1" i="0" spc="-150" dirty="0">
              <a:solidFill>
                <a:schemeClr val="bg2">
                  <a:lumMod val="75000"/>
                </a:schemeClr>
              </a:solidFill>
              <a:effectLst>
                <a:outerShdw blurRad="50800" dist="38100" dir="2700000" algn="tl">
                  <a:prstClr val="black">
                    <a:alpha val="40000"/>
                  </a:prstClr>
                </a:outerShdw>
              </a:effectLst>
              <a:latin typeface="Calibri"/>
              <a:ea typeface="+mn-ea"/>
              <a:cs typeface="Arial"/>
            </a:endParaRPr>
          </a:p>
        </p:txBody>
      </p:sp>
      <p:pic>
        <p:nvPicPr>
          <p:cNvPr id="4" name="Image 3" descr="M:\LOGO\Logo UF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475656" cy="17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29242" y="1268760"/>
            <a:ext cx="7200800" cy="646331"/>
          </a:xfrm>
          <a:prstGeom prst="rect">
            <a:avLst/>
          </a:prstGeom>
        </p:spPr>
        <p:txBody>
          <a:bodyPr wrap="square">
            <a:spAutoFit/>
          </a:bodyPr>
          <a:lstStyle/>
          <a:p>
            <a:r>
              <a:rPr lang="fr-FR" sz="3600" b="1" dirty="0"/>
              <a:t>La génération des 60 </a:t>
            </a:r>
            <a:r>
              <a:rPr lang="fr-FR" sz="3600" b="1" dirty="0" smtClean="0"/>
              <a:t>ans</a:t>
            </a:r>
          </a:p>
        </p:txBody>
      </p:sp>
      <p:sp>
        <p:nvSpPr>
          <p:cNvPr id="7" name="Rectangle 6"/>
          <p:cNvSpPr/>
          <p:nvPr/>
        </p:nvSpPr>
        <p:spPr>
          <a:xfrm>
            <a:off x="1729242" y="2053239"/>
            <a:ext cx="7200800" cy="4573560"/>
          </a:xfrm>
          <a:prstGeom prst="rect">
            <a:avLst/>
          </a:prstGeom>
        </p:spPr>
        <p:txBody>
          <a:bodyPr wrap="square">
            <a:spAutoFit/>
          </a:bodyPr>
          <a:lstStyle/>
          <a:p>
            <a:pPr>
              <a:lnSpc>
                <a:spcPct val="80000"/>
              </a:lnSpc>
              <a:defRPr/>
            </a:pPr>
            <a:r>
              <a:rPr lang="fr-FR" sz="2800" b="1" dirty="0"/>
              <a:t>Le travail</a:t>
            </a:r>
          </a:p>
          <a:p>
            <a:pPr marL="285750" indent="-285750">
              <a:lnSpc>
                <a:spcPct val="80000"/>
              </a:lnSpc>
              <a:buFont typeface="Arial" panose="020B0604020202020204" pitchFamily="34" charset="0"/>
              <a:buChar char="•"/>
              <a:defRPr/>
            </a:pPr>
            <a:r>
              <a:rPr lang="fr-FR" sz="2800" b="1" dirty="0">
                <a:solidFill>
                  <a:srgbClr val="FF0000"/>
                </a:solidFill>
              </a:rPr>
              <a:t>95% des femmes qui atteignent la retraite ont eu une activité salariée. 2/3 ont exercé une activité régulière.</a:t>
            </a:r>
            <a:br>
              <a:rPr lang="fr-FR" sz="2800" b="1" dirty="0">
                <a:solidFill>
                  <a:srgbClr val="FF0000"/>
                </a:solidFill>
              </a:rPr>
            </a:br>
            <a:endParaRPr lang="fr-FR" sz="2800" b="1" dirty="0">
              <a:solidFill>
                <a:srgbClr val="FF0000"/>
              </a:solidFill>
            </a:endParaRPr>
          </a:p>
          <a:p>
            <a:pPr marL="285750" indent="-285750">
              <a:lnSpc>
                <a:spcPct val="80000"/>
              </a:lnSpc>
              <a:buFont typeface="Arial" panose="020B0604020202020204" pitchFamily="34" charset="0"/>
              <a:buChar char="•"/>
              <a:defRPr/>
            </a:pPr>
            <a:r>
              <a:rPr lang="fr-FR" sz="2800" b="1" dirty="0">
                <a:solidFill>
                  <a:srgbClr val="FF0000"/>
                </a:solidFill>
              </a:rPr>
              <a:t>   Les interruptions sont principalement dues au chômage, aux temps partiel, aux interruptions liées aux enfants et à une inactivité de fin de carrière plus précoce.</a:t>
            </a:r>
            <a:br>
              <a:rPr lang="fr-FR" sz="2800" b="1" dirty="0">
                <a:solidFill>
                  <a:srgbClr val="FF0000"/>
                </a:solidFill>
              </a:rPr>
            </a:br>
            <a:endParaRPr lang="fr-FR" sz="2800" b="1" dirty="0">
              <a:solidFill>
                <a:srgbClr val="FF0000"/>
              </a:solidFill>
            </a:endParaRPr>
          </a:p>
          <a:p>
            <a:pPr marL="285750" indent="-285750">
              <a:lnSpc>
                <a:spcPct val="80000"/>
              </a:lnSpc>
              <a:buFont typeface="Arial" panose="020B0604020202020204" pitchFamily="34" charset="0"/>
              <a:buChar char="•"/>
              <a:defRPr/>
            </a:pPr>
            <a:r>
              <a:rPr lang="fr-FR" sz="2800" b="1" dirty="0">
                <a:solidFill>
                  <a:srgbClr val="FF0000"/>
                </a:solidFill>
              </a:rPr>
              <a:t>    Au total cette génération a acquis beaucoup plus de droits personnels que la précédente.</a:t>
            </a: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767" y="3217143"/>
            <a:ext cx="1514475" cy="1724025"/>
          </a:xfrm>
          <a:prstGeom prst="rect">
            <a:avLst/>
          </a:prstGeom>
        </p:spPr>
      </p:pic>
    </p:spTree>
    <p:extLst>
      <p:ext uri="{BB962C8B-B14F-4D97-AF65-F5344CB8AC3E}">
        <p14:creationId xmlns:p14="http://schemas.microsoft.com/office/powerpoint/2010/main" val="91548574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188640"/>
            <a:ext cx="7681913" cy="415836"/>
          </a:xfrm>
        </p:spPr>
        <p:txBody>
          <a:bodyPr/>
          <a:lstStyle/>
          <a:p>
            <a:pPr algn="ctr" defTabSz="914400">
              <a:lnSpc>
                <a:spcPct val="90000"/>
              </a:lnSpc>
              <a:spcBef>
                <a:spcPts val="0"/>
              </a:spcBef>
              <a:buNone/>
            </a:pPr>
            <a:r>
              <a:rPr lang="fr-FR" sz="3000" b="1" i="0" spc="-150" dirty="0" smtClean="0">
                <a:solidFill>
                  <a:schemeClr val="bg2">
                    <a:lumMod val="75000"/>
                  </a:schemeClr>
                </a:solidFill>
                <a:effectLst>
                  <a:outerShdw blurRad="50800" dist="38100" dir="2700000" algn="tl">
                    <a:prstClr val="black">
                      <a:alpha val="40000"/>
                    </a:prstClr>
                  </a:outerShdw>
                </a:effectLst>
                <a:latin typeface="Calibri"/>
                <a:ea typeface="+mn-ea"/>
                <a:cs typeface="Arial"/>
              </a:rPr>
              <a:t>La construction de la pauvreté des femmes retraitées</a:t>
            </a:r>
            <a:endParaRPr lang="fr-FR" sz="3000" b="1" i="0" spc="-150" dirty="0">
              <a:solidFill>
                <a:schemeClr val="bg2">
                  <a:lumMod val="75000"/>
                </a:schemeClr>
              </a:solidFill>
              <a:effectLst>
                <a:outerShdw blurRad="50800" dist="38100" dir="2700000" algn="tl">
                  <a:prstClr val="black">
                    <a:alpha val="40000"/>
                  </a:prstClr>
                </a:outerShdw>
              </a:effectLst>
              <a:latin typeface="Calibri"/>
              <a:ea typeface="+mn-ea"/>
              <a:cs typeface="Arial"/>
            </a:endParaRPr>
          </a:p>
        </p:txBody>
      </p:sp>
      <p:pic>
        <p:nvPicPr>
          <p:cNvPr id="4" name="Image 3" descr="M:\LOGO\Logo UF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475656" cy="17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29242" y="1268760"/>
            <a:ext cx="7200800" cy="646331"/>
          </a:xfrm>
          <a:prstGeom prst="rect">
            <a:avLst/>
          </a:prstGeom>
        </p:spPr>
        <p:txBody>
          <a:bodyPr wrap="square">
            <a:spAutoFit/>
          </a:bodyPr>
          <a:lstStyle/>
          <a:p>
            <a:r>
              <a:rPr lang="fr-FR" sz="3600" b="1" dirty="0"/>
              <a:t>La génération des 60 </a:t>
            </a:r>
            <a:r>
              <a:rPr lang="fr-FR" sz="3600" b="1" dirty="0" smtClean="0"/>
              <a:t>ans</a:t>
            </a:r>
          </a:p>
        </p:txBody>
      </p:sp>
      <p:sp>
        <p:nvSpPr>
          <p:cNvPr id="7" name="Rectangle 6"/>
          <p:cNvSpPr/>
          <p:nvPr/>
        </p:nvSpPr>
        <p:spPr>
          <a:xfrm>
            <a:off x="1729242" y="2053239"/>
            <a:ext cx="7200800" cy="2850011"/>
          </a:xfrm>
          <a:prstGeom prst="rect">
            <a:avLst/>
          </a:prstGeom>
        </p:spPr>
        <p:txBody>
          <a:bodyPr wrap="square">
            <a:spAutoFit/>
          </a:bodyPr>
          <a:lstStyle/>
          <a:p>
            <a:pPr marL="457200" indent="-457200">
              <a:lnSpc>
                <a:spcPct val="80000"/>
              </a:lnSpc>
              <a:buFont typeface="Arial" panose="020B0604020202020204" pitchFamily="34" charset="0"/>
              <a:buChar char="•"/>
              <a:defRPr/>
            </a:pPr>
            <a:r>
              <a:rPr lang="fr-FR" sz="2800" b="1" dirty="0">
                <a:solidFill>
                  <a:srgbClr val="FF0000"/>
                </a:solidFill>
              </a:rPr>
              <a:t> Les écarts de salaire ont diminué même s’ils stagnent aujourd’hui. </a:t>
            </a:r>
            <a:endParaRPr lang="fr-FR" sz="2800" b="1" dirty="0" smtClean="0">
              <a:solidFill>
                <a:srgbClr val="FF0000"/>
              </a:solidFill>
            </a:endParaRPr>
          </a:p>
          <a:p>
            <a:pPr>
              <a:lnSpc>
                <a:spcPct val="80000"/>
              </a:lnSpc>
              <a:defRPr/>
            </a:pPr>
            <a:r>
              <a:rPr lang="fr-FR" sz="2800" b="1" dirty="0" smtClean="0">
                <a:solidFill>
                  <a:srgbClr val="FF0000"/>
                </a:solidFill>
              </a:rPr>
              <a:t>	Ils </a:t>
            </a:r>
            <a:r>
              <a:rPr lang="fr-FR" sz="2800" b="1" dirty="0">
                <a:solidFill>
                  <a:srgbClr val="FF0000"/>
                </a:solidFill>
              </a:rPr>
              <a:t>sont du pour moitié à des écarts dans </a:t>
            </a:r>
            <a:r>
              <a:rPr lang="fr-FR" sz="2800" b="1" dirty="0" smtClean="0">
                <a:solidFill>
                  <a:srgbClr val="FF0000"/>
                </a:solidFill>
              </a:rPr>
              <a:t>	la </a:t>
            </a:r>
            <a:r>
              <a:rPr lang="fr-FR" sz="2800" b="1" dirty="0">
                <a:solidFill>
                  <a:srgbClr val="FF0000"/>
                </a:solidFill>
              </a:rPr>
              <a:t>durée du travail. </a:t>
            </a:r>
            <a:endParaRPr lang="fr-FR" sz="2800" b="1" dirty="0" smtClean="0">
              <a:solidFill>
                <a:srgbClr val="FF0000"/>
              </a:solidFill>
            </a:endParaRPr>
          </a:p>
          <a:p>
            <a:pPr>
              <a:lnSpc>
                <a:spcPct val="80000"/>
              </a:lnSpc>
              <a:defRPr/>
            </a:pPr>
            <a:r>
              <a:rPr lang="fr-FR" sz="2800" b="1" dirty="0" smtClean="0">
                <a:solidFill>
                  <a:srgbClr val="FF0000"/>
                </a:solidFill>
              </a:rPr>
              <a:t>	L’écart </a:t>
            </a:r>
            <a:r>
              <a:rPr lang="fr-FR" sz="2800" b="1" dirty="0">
                <a:solidFill>
                  <a:srgbClr val="FF0000"/>
                </a:solidFill>
              </a:rPr>
              <a:t>de Salaire Annuel Moyen (23 </a:t>
            </a:r>
            <a:r>
              <a:rPr lang="fr-FR" sz="2800" b="1" dirty="0" smtClean="0">
                <a:solidFill>
                  <a:srgbClr val="FF0000"/>
                </a:solidFill>
              </a:rPr>
              <a:t>	meilleures </a:t>
            </a:r>
            <a:r>
              <a:rPr lang="fr-FR" sz="2800" b="1" dirty="0">
                <a:solidFill>
                  <a:srgbClr val="FF0000"/>
                </a:solidFill>
              </a:rPr>
              <a:t>années) utilisé en 2006 pour </a:t>
            </a:r>
            <a:r>
              <a:rPr lang="fr-FR" sz="2800" b="1" dirty="0" smtClean="0">
                <a:solidFill>
                  <a:srgbClr val="FF0000"/>
                </a:solidFill>
              </a:rPr>
              <a:t>	le </a:t>
            </a:r>
            <a:r>
              <a:rPr lang="fr-FR" sz="2800" b="1" dirty="0">
                <a:solidFill>
                  <a:srgbClr val="FF0000"/>
                </a:solidFill>
              </a:rPr>
              <a:t>calcul des pensions SS est de 27% </a:t>
            </a:r>
            <a:r>
              <a:rPr lang="fr-FR" sz="2800" b="1" dirty="0" smtClean="0">
                <a:solidFill>
                  <a:srgbClr val="FF0000"/>
                </a:solidFill>
              </a:rPr>
              <a:t>	entre </a:t>
            </a:r>
            <a:r>
              <a:rPr lang="fr-FR" sz="2800" b="1" dirty="0">
                <a:solidFill>
                  <a:srgbClr val="FF0000"/>
                </a:solidFill>
              </a:rPr>
              <a:t>hommes et femmes.</a:t>
            </a: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265" y="2780928"/>
            <a:ext cx="1405714" cy="2377890"/>
          </a:xfrm>
          <a:prstGeom prst="rect">
            <a:avLst/>
          </a:prstGeom>
        </p:spPr>
      </p:pic>
    </p:spTree>
    <p:extLst>
      <p:ext uri="{BB962C8B-B14F-4D97-AF65-F5344CB8AC3E}">
        <p14:creationId xmlns:p14="http://schemas.microsoft.com/office/powerpoint/2010/main" val="88736818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188640"/>
            <a:ext cx="7681913" cy="415836"/>
          </a:xfrm>
        </p:spPr>
        <p:txBody>
          <a:bodyPr/>
          <a:lstStyle/>
          <a:p>
            <a:pPr algn="ctr" defTabSz="914400">
              <a:lnSpc>
                <a:spcPct val="90000"/>
              </a:lnSpc>
              <a:spcBef>
                <a:spcPts val="0"/>
              </a:spcBef>
              <a:buNone/>
            </a:pPr>
            <a:r>
              <a:rPr lang="fr-FR" sz="3000" b="1" i="0" spc="-150" dirty="0" smtClean="0">
                <a:solidFill>
                  <a:schemeClr val="bg2">
                    <a:lumMod val="75000"/>
                  </a:schemeClr>
                </a:solidFill>
                <a:effectLst>
                  <a:outerShdw blurRad="50800" dist="38100" dir="2700000" algn="tl">
                    <a:prstClr val="black">
                      <a:alpha val="40000"/>
                    </a:prstClr>
                  </a:outerShdw>
                </a:effectLst>
                <a:latin typeface="Calibri"/>
                <a:ea typeface="+mn-ea"/>
                <a:cs typeface="Arial"/>
              </a:rPr>
              <a:t>La construction de la pauvreté des femmes retraitées</a:t>
            </a:r>
            <a:endParaRPr lang="fr-FR" sz="3000" b="1" i="0" spc="-150" dirty="0">
              <a:solidFill>
                <a:schemeClr val="bg2">
                  <a:lumMod val="75000"/>
                </a:schemeClr>
              </a:solidFill>
              <a:effectLst>
                <a:outerShdw blurRad="50800" dist="38100" dir="2700000" algn="tl">
                  <a:prstClr val="black">
                    <a:alpha val="40000"/>
                  </a:prstClr>
                </a:outerShdw>
              </a:effectLst>
              <a:latin typeface="Calibri"/>
              <a:ea typeface="+mn-ea"/>
              <a:cs typeface="Arial"/>
            </a:endParaRPr>
          </a:p>
        </p:txBody>
      </p:sp>
      <p:pic>
        <p:nvPicPr>
          <p:cNvPr id="4" name="Image 3" descr="M:\LOGO\Logo UF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475656" cy="17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29242" y="1268760"/>
            <a:ext cx="7200800" cy="646331"/>
          </a:xfrm>
          <a:prstGeom prst="rect">
            <a:avLst/>
          </a:prstGeom>
        </p:spPr>
        <p:txBody>
          <a:bodyPr wrap="square">
            <a:spAutoFit/>
          </a:bodyPr>
          <a:lstStyle/>
          <a:p>
            <a:r>
              <a:rPr lang="fr-FR" sz="3600" b="1" dirty="0"/>
              <a:t>La génération des 60 </a:t>
            </a:r>
            <a:r>
              <a:rPr lang="fr-FR" sz="3600" b="1" dirty="0" smtClean="0"/>
              <a:t>ans</a:t>
            </a:r>
          </a:p>
        </p:txBody>
      </p:sp>
      <p:sp>
        <p:nvSpPr>
          <p:cNvPr id="7" name="Rectangle 6"/>
          <p:cNvSpPr/>
          <p:nvPr/>
        </p:nvSpPr>
        <p:spPr>
          <a:xfrm>
            <a:off x="1729242" y="2053239"/>
            <a:ext cx="7200800" cy="4573560"/>
          </a:xfrm>
          <a:prstGeom prst="rect">
            <a:avLst/>
          </a:prstGeom>
        </p:spPr>
        <p:txBody>
          <a:bodyPr wrap="square">
            <a:spAutoFit/>
          </a:bodyPr>
          <a:lstStyle/>
          <a:p>
            <a:pPr>
              <a:lnSpc>
                <a:spcPct val="80000"/>
              </a:lnSpc>
              <a:defRPr/>
            </a:pPr>
            <a:r>
              <a:rPr lang="fr-FR" sz="2800" b="1" dirty="0">
                <a:solidFill>
                  <a:srgbClr val="FF0000"/>
                </a:solidFill>
              </a:rPr>
              <a:t> </a:t>
            </a:r>
            <a:r>
              <a:rPr lang="fr-FR" sz="2800" b="1" dirty="0"/>
              <a:t>Les </a:t>
            </a:r>
            <a:r>
              <a:rPr lang="fr-FR" sz="2800" b="1" dirty="0" smtClean="0"/>
              <a:t>enfants</a:t>
            </a:r>
          </a:p>
          <a:p>
            <a:pPr>
              <a:lnSpc>
                <a:spcPct val="80000"/>
              </a:lnSpc>
              <a:defRPr/>
            </a:pPr>
            <a:endParaRPr lang="fr-FR" sz="2800" b="1" dirty="0"/>
          </a:p>
          <a:p>
            <a:pPr>
              <a:lnSpc>
                <a:spcPct val="80000"/>
              </a:lnSpc>
              <a:defRPr/>
            </a:pPr>
            <a:r>
              <a:rPr lang="fr-FR" sz="2800" dirty="0" smtClean="0"/>
              <a:t>   </a:t>
            </a:r>
            <a:r>
              <a:rPr lang="fr-FR" sz="2800" b="1" dirty="0" smtClean="0">
                <a:solidFill>
                  <a:srgbClr val="FF0000"/>
                </a:solidFill>
              </a:rPr>
              <a:t>La génération des 60 ans a vu les périodes d’inactivité directement liées aux enfants compensées en matière de droit à la retraite en grande partie pour 1 ou 2 enfants (mais pas pour 3 et plus) du fait:</a:t>
            </a:r>
          </a:p>
          <a:p>
            <a:pPr marL="457200" indent="-457200">
              <a:lnSpc>
                <a:spcPct val="80000"/>
              </a:lnSpc>
              <a:buFont typeface="Arial" panose="020B0604020202020204" pitchFamily="34" charset="0"/>
              <a:buChar char="•"/>
              <a:defRPr/>
            </a:pPr>
            <a:r>
              <a:rPr lang="fr-FR" sz="2800" b="1" dirty="0" smtClean="0">
                <a:solidFill>
                  <a:srgbClr val="FF0000"/>
                </a:solidFill>
              </a:rPr>
              <a:t>des trimestres de MDA</a:t>
            </a:r>
          </a:p>
          <a:p>
            <a:pPr marL="457200" indent="-457200">
              <a:lnSpc>
                <a:spcPct val="80000"/>
              </a:lnSpc>
              <a:buFont typeface="Arial" panose="020B0604020202020204" pitchFamily="34" charset="0"/>
              <a:buChar char="•"/>
              <a:defRPr/>
            </a:pPr>
            <a:r>
              <a:rPr lang="fr-FR" sz="2800" b="1" dirty="0" smtClean="0">
                <a:solidFill>
                  <a:srgbClr val="FF0000"/>
                </a:solidFill>
              </a:rPr>
              <a:t>des cotisations retraite versées par la CAF dans le cadre de l’AVPF.</a:t>
            </a:r>
          </a:p>
          <a:p>
            <a:pPr>
              <a:lnSpc>
                <a:spcPct val="80000"/>
              </a:lnSpc>
              <a:defRPr/>
            </a:pPr>
            <a:r>
              <a:rPr lang="fr-FR" sz="2800" b="1" dirty="0" smtClean="0">
                <a:solidFill>
                  <a:srgbClr val="FF0000"/>
                </a:solidFill>
              </a:rPr>
              <a:t>   Mais cela ne résout pas les problèmes de perspectives de carrière.</a:t>
            </a:r>
          </a:p>
          <a:p>
            <a:pPr>
              <a:lnSpc>
                <a:spcPct val="80000"/>
              </a:lnSpc>
              <a:defRPr/>
            </a:pPr>
            <a:r>
              <a:rPr lang="fr-FR" sz="2800" b="1" dirty="0" smtClean="0">
                <a:solidFill>
                  <a:srgbClr val="FF0000"/>
                </a:solidFill>
              </a:rPr>
              <a:t>   </a:t>
            </a:r>
            <a:endParaRPr lang="fr-FR" sz="2800" dirty="0"/>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140968"/>
            <a:ext cx="1809391" cy="2160240"/>
          </a:xfrm>
          <a:prstGeom prst="rect">
            <a:avLst/>
          </a:prstGeom>
        </p:spPr>
      </p:pic>
    </p:spTree>
    <p:extLst>
      <p:ext uri="{BB962C8B-B14F-4D97-AF65-F5344CB8AC3E}">
        <p14:creationId xmlns:p14="http://schemas.microsoft.com/office/powerpoint/2010/main" val="76686588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188640"/>
            <a:ext cx="7681913" cy="415836"/>
          </a:xfrm>
        </p:spPr>
        <p:txBody>
          <a:bodyPr/>
          <a:lstStyle/>
          <a:p>
            <a:pPr algn="ctr" defTabSz="914400">
              <a:lnSpc>
                <a:spcPct val="90000"/>
              </a:lnSpc>
              <a:spcBef>
                <a:spcPts val="0"/>
              </a:spcBef>
              <a:buNone/>
            </a:pPr>
            <a:r>
              <a:rPr lang="fr-FR" sz="3000" b="1" i="0" spc="-150" dirty="0" smtClean="0">
                <a:solidFill>
                  <a:schemeClr val="bg2">
                    <a:lumMod val="75000"/>
                  </a:schemeClr>
                </a:solidFill>
                <a:effectLst>
                  <a:outerShdw blurRad="50800" dist="38100" dir="2700000" algn="tl">
                    <a:prstClr val="black">
                      <a:alpha val="40000"/>
                    </a:prstClr>
                  </a:outerShdw>
                </a:effectLst>
                <a:latin typeface="Calibri"/>
                <a:ea typeface="+mn-ea"/>
                <a:cs typeface="Arial"/>
              </a:rPr>
              <a:t>La construction de la pauvreté des femmes retraitées</a:t>
            </a:r>
            <a:endParaRPr lang="fr-FR" sz="3000" b="1" i="0" spc="-150" dirty="0">
              <a:solidFill>
                <a:schemeClr val="bg2">
                  <a:lumMod val="75000"/>
                </a:schemeClr>
              </a:solidFill>
              <a:effectLst>
                <a:outerShdw blurRad="50800" dist="38100" dir="2700000" algn="tl">
                  <a:prstClr val="black">
                    <a:alpha val="40000"/>
                  </a:prstClr>
                </a:outerShdw>
              </a:effectLst>
              <a:latin typeface="Calibri"/>
              <a:ea typeface="+mn-ea"/>
              <a:cs typeface="Arial"/>
            </a:endParaRPr>
          </a:p>
        </p:txBody>
      </p:sp>
      <p:pic>
        <p:nvPicPr>
          <p:cNvPr id="4" name="Image 3" descr="M:\LOGO\Logo UF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475656" cy="17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29242" y="1268760"/>
            <a:ext cx="7200800" cy="646331"/>
          </a:xfrm>
          <a:prstGeom prst="rect">
            <a:avLst/>
          </a:prstGeom>
        </p:spPr>
        <p:txBody>
          <a:bodyPr wrap="square">
            <a:spAutoFit/>
          </a:bodyPr>
          <a:lstStyle/>
          <a:p>
            <a:r>
              <a:rPr lang="fr-FR" sz="3600" b="1" dirty="0"/>
              <a:t>La génération des 60 </a:t>
            </a:r>
            <a:r>
              <a:rPr lang="fr-FR" sz="3600" b="1" dirty="0" smtClean="0"/>
              <a:t>ans</a:t>
            </a:r>
          </a:p>
        </p:txBody>
      </p:sp>
      <p:sp>
        <p:nvSpPr>
          <p:cNvPr id="7" name="Rectangle 6"/>
          <p:cNvSpPr/>
          <p:nvPr/>
        </p:nvSpPr>
        <p:spPr>
          <a:xfrm>
            <a:off x="1729242" y="2053239"/>
            <a:ext cx="7200800" cy="2505301"/>
          </a:xfrm>
          <a:prstGeom prst="rect">
            <a:avLst/>
          </a:prstGeom>
        </p:spPr>
        <p:txBody>
          <a:bodyPr wrap="square">
            <a:spAutoFit/>
          </a:bodyPr>
          <a:lstStyle/>
          <a:p>
            <a:pPr>
              <a:lnSpc>
                <a:spcPct val="80000"/>
              </a:lnSpc>
              <a:defRPr/>
            </a:pPr>
            <a:r>
              <a:rPr lang="fr-FR" sz="2800" b="1" dirty="0">
                <a:solidFill>
                  <a:srgbClr val="FF0000"/>
                </a:solidFill>
              </a:rPr>
              <a:t> </a:t>
            </a:r>
            <a:r>
              <a:rPr lang="fr-FR" sz="2800" b="1" dirty="0"/>
              <a:t>Les </a:t>
            </a:r>
            <a:r>
              <a:rPr lang="fr-FR" sz="2800" b="1" dirty="0" smtClean="0"/>
              <a:t>enfants</a:t>
            </a:r>
          </a:p>
          <a:p>
            <a:pPr>
              <a:lnSpc>
                <a:spcPct val="80000"/>
              </a:lnSpc>
              <a:defRPr/>
            </a:pPr>
            <a:endParaRPr lang="fr-FR" sz="2800" b="1" dirty="0"/>
          </a:p>
          <a:p>
            <a:pPr>
              <a:lnSpc>
                <a:spcPct val="80000"/>
              </a:lnSpc>
              <a:defRPr/>
            </a:pPr>
            <a:r>
              <a:rPr lang="fr-FR" sz="2800" b="1" dirty="0" smtClean="0">
                <a:solidFill>
                  <a:srgbClr val="FF0000"/>
                </a:solidFill>
              </a:rPr>
              <a:t>Par </a:t>
            </a:r>
            <a:r>
              <a:rPr lang="fr-FR" sz="2800" b="1" dirty="0">
                <a:solidFill>
                  <a:srgbClr val="FF0000"/>
                </a:solidFill>
              </a:rPr>
              <a:t>ailleurs il n’est plus anecdotique de voir des retraités avec enfants à charge ce qui justifierai une majoration pour enfant à charge durant ce temps dans tous les régimes</a:t>
            </a:r>
            <a:r>
              <a:rPr lang="fr-FR" sz="2800" dirty="0"/>
              <a:t>.  </a:t>
            </a:r>
          </a:p>
          <a:p>
            <a:pPr>
              <a:lnSpc>
                <a:spcPct val="80000"/>
              </a:lnSpc>
              <a:defRPr/>
            </a:pPr>
            <a:r>
              <a:rPr lang="fr-FR" sz="2800" b="1" dirty="0" smtClean="0">
                <a:solidFill>
                  <a:srgbClr val="FF0000"/>
                </a:solidFill>
              </a:rPr>
              <a:t>   </a:t>
            </a:r>
            <a:endParaRPr lang="fr-FR" sz="2800" dirty="0"/>
          </a:p>
        </p:txBody>
      </p:sp>
      <p:pic>
        <p:nvPicPr>
          <p:cNvPr id="6" name="Image 5"/>
          <p:cNvPicPr>
            <a:picLocks noChangeAspect="1"/>
          </p:cNvPicPr>
          <p:nvPr/>
        </p:nvPicPr>
        <p:blipFill>
          <a:blip r:embed="rId4"/>
          <a:stretch>
            <a:fillRect/>
          </a:stretch>
        </p:blipFill>
        <p:spPr>
          <a:xfrm>
            <a:off x="539552" y="4541191"/>
            <a:ext cx="1800200" cy="2046010"/>
          </a:xfrm>
          <a:prstGeom prst="rect">
            <a:avLst/>
          </a:prstGeom>
        </p:spPr>
      </p:pic>
    </p:spTree>
    <p:extLst>
      <p:ext uri="{BB962C8B-B14F-4D97-AF65-F5344CB8AC3E}">
        <p14:creationId xmlns:p14="http://schemas.microsoft.com/office/powerpoint/2010/main" val="186614147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188640"/>
            <a:ext cx="7681913" cy="415836"/>
          </a:xfrm>
        </p:spPr>
        <p:txBody>
          <a:bodyPr/>
          <a:lstStyle/>
          <a:p>
            <a:pPr algn="ctr" defTabSz="914400">
              <a:lnSpc>
                <a:spcPct val="90000"/>
              </a:lnSpc>
              <a:spcBef>
                <a:spcPts val="0"/>
              </a:spcBef>
              <a:buNone/>
            </a:pPr>
            <a:r>
              <a:rPr lang="fr-FR" sz="3000" b="1" i="0" spc="-150" dirty="0" smtClean="0">
                <a:solidFill>
                  <a:schemeClr val="bg2">
                    <a:lumMod val="75000"/>
                  </a:schemeClr>
                </a:solidFill>
                <a:effectLst>
                  <a:outerShdw blurRad="50800" dist="38100" dir="2700000" algn="tl">
                    <a:prstClr val="black">
                      <a:alpha val="40000"/>
                    </a:prstClr>
                  </a:outerShdw>
                </a:effectLst>
                <a:latin typeface="Calibri"/>
                <a:ea typeface="+mn-ea"/>
                <a:cs typeface="Arial"/>
              </a:rPr>
              <a:t>La construction de la pauvreté des femmes retraitées</a:t>
            </a:r>
            <a:endParaRPr lang="fr-FR" sz="3000" b="1" i="0" spc="-150" dirty="0">
              <a:solidFill>
                <a:schemeClr val="bg2">
                  <a:lumMod val="75000"/>
                </a:schemeClr>
              </a:solidFill>
              <a:effectLst>
                <a:outerShdw blurRad="50800" dist="38100" dir="2700000" algn="tl">
                  <a:prstClr val="black">
                    <a:alpha val="40000"/>
                  </a:prstClr>
                </a:outerShdw>
              </a:effectLst>
              <a:latin typeface="Calibri"/>
              <a:ea typeface="+mn-ea"/>
              <a:cs typeface="Arial"/>
            </a:endParaRPr>
          </a:p>
        </p:txBody>
      </p:sp>
      <p:pic>
        <p:nvPicPr>
          <p:cNvPr id="4" name="Image 3" descr="M:\LOGO\Logo UF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475656" cy="17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691680" y="1270501"/>
            <a:ext cx="7200800" cy="4462760"/>
          </a:xfrm>
          <a:prstGeom prst="rect">
            <a:avLst/>
          </a:prstGeom>
        </p:spPr>
        <p:txBody>
          <a:bodyPr wrap="square">
            <a:spAutoFit/>
          </a:bodyPr>
          <a:lstStyle/>
          <a:p>
            <a:r>
              <a:rPr lang="fr-FR" altLang="fr-FR" sz="3600" b="1" dirty="0"/>
              <a:t>En France les éléments entrants dans la constitution des retraites des salariés sont les </a:t>
            </a:r>
            <a:r>
              <a:rPr lang="fr-FR" altLang="fr-FR" sz="3600" b="1" dirty="0" smtClean="0"/>
              <a:t>suivants:</a:t>
            </a:r>
          </a:p>
          <a:p>
            <a:endParaRPr lang="fr-FR" dirty="0"/>
          </a:p>
          <a:p>
            <a:pPr marL="742950" lvl="1" indent="-285750">
              <a:buFont typeface="Arial" panose="020B0604020202020204" pitchFamily="34" charset="0"/>
              <a:buChar char="•"/>
              <a:defRPr/>
            </a:pPr>
            <a:r>
              <a:rPr lang="fr-FR" sz="2800" b="1" dirty="0">
                <a:solidFill>
                  <a:srgbClr val="FF0000"/>
                </a:solidFill>
              </a:rPr>
              <a:t>Un ou des régimes de base</a:t>
            </a:r>
          </a:p>
          <a:p>
            <a:pPr marL="742950" lvl="1" indent="-285750">
              <a:buFont typeface="Arial" panose="020B0604020202020204" pitchFamily="34" charset="0"/>
              <a:buChar char="•"/>
              <a:defRPr/>
            </a:pPr>
            <a:r>
              <a:rPr lang="fr-FR" sz="2800" b="1" dirty="0">
                <a:solidFill>
                  <a:srgbClr val="FF0000"/>
                </a:solidFill>
              </a:rPr>
              <a:t>Un éventuel régime complémentaire</a:t>
            </a:r>
          </a:p>
          <a:p>
            <a:pPr marL="742950" lvl="1" indent="-285750">
              <a:buFont typeface="Arial" panose="020B0604020202020204" pitchFamily="34" charset="0"/>
              <a:buChar char="•"/>
              <a:defRPr/>
            </a:pPr>
            <a:r>
              <a:rPr lang="fr-FR" sz="2800" b="1" dirty="0">
                <a:solidFill>
                  <a:srgbClr val="FF0000"/>
                </a:solidFill>
              </a:rPr>
              <a:t>Des droits pour enfants</a:t>
            </a:r>
          </a:p>
          <a:p>
            <a:pPr marL="742950" lvl="1" indent="-285750">
              <a:buFont typeface="Arial" panose="020B0604020202020204" pitchFamily="34" charset="0"/>
              <a:buChar char="•"/>
              <a:defRPr/>
            </a:pPr>
            <a:r>
              <a:rPr lang="fr-FR" sz="2800" b="1" dirty="0">
                <a:solidFill>
                  <a:srgbClr val="FF0000"/>
                </a:solidFill>
              </a:rPr>
              <a:t>Des droits éventuels de réversion</a:t>
            </a:r>
          </a:p>
          <a:p>
            <a:pPr marL="742950" lvl="1" indent="-285750">
              <a:buFont typeface="Arial" panose="020B0604020202020204" pitchFamily="34" charset="0"/>
              <a:buChar char="•"/>
              <a:defRPr/>
            </a:pPr>
            <a:r>
              <a:rPr lang="fr-FR" sz="2800" b="1" dirty="0">
                <a:solidFill>
                  <a:srgbClr val="FF0000"/>
                </a:solidFill>
              </a:rPr>
              <a:t>Les minimas sociaux</a:t>
            </a:r>
          </a:p>
          <a:p>
            <a:endParaRPr lang="fr-FR" dirty="0"/>
          </a:p>
        </p:txBody>
      </p:sp>
      <p:pic>
        <p:nvPicPr>
          <p:cNvPr id="8" name="Image 7"/>
          <p:cNvPicPr>
            <a:picLocks noChangeAspect="1"/>
          </p:cNvPicPr>
          <p:nvPr/>
        </p:nvPicPr>
        <p:blipFill rotWithShape="1">
          <a:blip r:embed="rId4"/>
          <a:srcRect l="5230" t="884" r="66000" b="-884"/>
          <a:stretch/>
        </p:blipFill>
        <p:spPr>
          <a:xfrm>
            <a:off x="179512" y="3068960"/>
            <a:ext cx="1584176" cy="1981200"/>
          </a:xfrm>
          <a:prstGeom prst="rect">
            <a:avLst/>
          </a:prstGeom>
        </p:spPr>
      </p:pic>
    </p:spTree>
    <p:extLst>
      <p:ext uri="{BB962C8B-B14F-4D97-AF65-F5344CB8AC3E}">
        <p14:creationId xmlns:p14="http://schemas.microsoft.com/office/powerpoint/2010/main" val="366621538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188640"/>
            <a:ext cx="7681913" cy="415836"/>
          </a:xfrm>
        </p:spPr>
        <p:txBody>
          <a:bodyPr/>
          <a:lstStyle/>
          <a:p>
            <a:pPr algn="ctr" defTabSz="914400">
              <a:lnSpc>
                <a:spcPct val="90000"/>
              </a:lnSpc>
              <a:spcBef>
                <a:spcPts val="0"/>
              </a:spcBef>
              <a:buNone/>
            </a:pPr>
            <a:r>
              <a:rPr lang="fr-FR" sz="3000" b="1" i="0" spc="-150" dirty="0" smtClean="0">
                <a:solidFill>
                  <a:schemeClr val="bg2">
                    <a:lumMod val="75000"/>
                  </a:schemeClr>
                </a:solidFill>
                <a:effectLst>
                  <a:outerShdw blurRad="50800" dist="38100" dir="2700000" algn="tl">
                    <a:prstClr val="black">
                      <a:alpha val="40000"/>
                    </a:prstClr>
                  </a:outerShdw>
                </a:effectLst>
                <a:latin typeface="Calibri"/>
                <a:ea typeface="+mn-ea"/>
                <a:cs typeface="Arial"/>
              </a:rPr>
              <a:t>La construction de la pauvreté des femmes retraitées</a:t>
            </a:r>
            <a:endParaRPr lang="fr-FR" sz="3000" b="1" i="0" spc="-150" dirty="0">
              <a:solidFill>
                <a:schemeClr val="bg2">
                  <a:lumMod val="75000"/>
                </a:schemeClr>
              </a:solidFill>
              <a:effectLst>
                <a:outerShdw blurRad="50800" dist="38100" dir="2700000" algn="tl">
                  <a:prstClr val="black">
                    <a:alpha val="40000"/>
                  </a:prstClr>
                </a:outerShdw>
              </a:effectLst>
              <a:latin typeface="Calibri"/>
              <a:ea typeface="+mn-ea"/>
              <a:cs typeface="Arial"/>
            </a:endParaRPr>
          </a:p>
        </p:txBody>
      </p:sp>
      <p:pic>
        <p:nvPicPr>
          <p:cNvPr id="4" name="Image 3" descr="M:\LOGO\Logo UF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475656" cy="17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29242" y="1268760"/>
            <a:ext cx="7200800" cy="646331"/>
          </a:xfrm>
          <a:prstGeom prst="rect">
            <a:avLst/>
          </a:prstGeom>
        </p:spPr>
        <p:txBody>
          <a:bodyPr wrap="square">
            <a:spAutoFit/>
          </a:bodyPr>
          <a:lstStyle/>
          <a:p>
            <a:r>
              <a:rPr lang="fr-FR" sz="3600" b="1" dirty="0"/>
              <a:t>La génération des 60 </a:t>
            </a:r>
            <a:r>
              <a:rPr lang="fr-FR" sz="3600" b="1" dirty="0" smtClean="0"/>
              <a:t>ans</a:t>
            </a: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19" y="3804596"/>
            <a:ext cx="2016224" cy="1358151"/>
          </a:xfrm>
          <a:prstGeom prst="rect">
            <a:avLst/>
          </a:prstGeom>
        </p:spPr>
      </p:pic>
      <p:sp>
        <p:nvSpPr>
          <p:cNvPr id="7" name="Rectangle 6"/>
          <p:cNvSpPr/>
          <p:nvPr/>
        </p:nvSpPr>
        <p:spPr>
          <a:xfrm>
            <a:off x="1729242" y="2053239"/>
            <a:ext cx="7200800" cy="4573560"/>
          </a:xfrm>
          <a:prstGeom prst="rect">
            <a:avLst/>
          </a:prstGeom>
        </p:spPr>
        <p:txBody>
          <a:bodyPr wrap="square">
            <a:spAutoFit/>
          </a:bodyPr>
          <a:lstStyle/>
          <a:p>
            <a:pPr>
              <a:lnSpc>
                <a:spcPct val="80000"/>
              </a:lnSpc>
              <a:defRPr/>
            </a:pPr>
            <a:r>
              <a:rPr lang="fr-FR" sz="2800" b="1" dirty="0">
                <a:solidFill>
                  <a:srgbClr val="FF0000"/>
                </a:solidFill>
              </a:rPr>
              <a:t> </a:t>
            </a:r>
            <a:r>
              <a:rPr lang="fr-FR" sz="2800" b="1" dirty="0"/>
              <a:t>La situation </a:t>
            </a:r>
            <a:r>
              <a:rPr lang="fr-FR" sz="2800" b="1" dirty="0" smtClean="0"/>
              <a:t>matrimoniale</a:t>
            </a:r>
          </a:p>
          <a:p>
            <a:pPr>
              <a:lnSpc>
                <a:spcPct val="80000"/>
              </a:lnSpc>
              <a:defRPr/>
            </a:pPr>
            <a:endParaRPr lang="fr-FR" sz="2800" b="1" dirty="0"/>
          </a:p>
          <a:p>
            <a:pPr>
              <a:lnSpc>
                <a:spcPct val="80000"/>
              </a:lnSpc>
              <a:defRPr/>
            </a:pPr>
            <a:r>
              <a:rPr lang="fr-FR" sz="2800" b="1" dirty="0"/>
              <a:t>    </a:t>
            </a:r>
            <a:r>
              <a:rPr lang="fr-FR" sz="2800" b="1" dirty="0">
                <a:solidFill>
                  <a:srgbClr val="FF0000"/>
                </a:solidFill>
              </a:rPr>
              <a:t>Nous sommes là en pleine évolution du fait de la multiplication des divorces et des familles </a:t>
            </a:r>
            <a:r>
              <a:rPr lang="fr-FR" sz="2800" b="1" dirty="0" smtClean="0">
                <a:solidFill>
                  <a:srgbClr val="FF0000"/>
                </a:solidFill>
              </a:rPr>
              <a:t>monoparentales, </a:t>
            </a:r>
            <a:r>
              <a:rPr lang="fr-FR" sz="2800" b="1" dirty="0">
                <a:solidFill>
                  <a:srgbClr val="FF0000"/>
                </a:solidFill>
              </a:rPr>
              <a:t>le mariage étant nécessaire pour avoir des droits</a:t>
            </a:r>
            <a:r>
              <a:rPr lang="fr-FR" sz="2800" b="1" dirty="0" smtClean="0">
                <a:solidFill>
                  <a:srgbClr val="FF0000"/>
                </a:solidFill>
              </a:rPr>
              <a:t>.</a:t>
            </a:r>
          </a:p>
          <a:p>
            <a:pPr>
              <a:lnSpc>
                <a:spcPct val="80000"/>
              </a:lnSpc>
              <a:defRPr/>
            </a:pPr>
            <a:endParaRPr lang="fr-FR" sz="2800" b="1" dirty="0">
              <a:solidFill>
                <a:srgbClr val="FF0000"/>
              </a:solidFill>
            </a:endParaRPr>
          </a:p>
          <a:p>
            <a:pPr>
              <a:lnSpc>
                <a:spcPct val="80000"/>
              </a:lnSpc>
              <a:defRPr/>
            </a:pPr>
            <a:r>
              <a:rPr lang="fr-FR" sz="2800" b="1" dirty="0">
                <a:solidFill>
                  <a:srgbClr val="FF0000"/>
                </a:solidFill>
              </a:rPr>
              <a:t>    Dans cette catégorie de retraités une zone de grande pauvreté est représentée par les femmes seules ayant élevé des enfants et les divorcées (avant veuvage) sans ou avec peu de prestation compensatoire. </a:t>
            </a:r>
          </a:p>
          <a:p>
            <a:pPr>
              <a:lnSpc>
                <a:spcPct val="80000"/>
              </a:lnSpc>
              <a:defRPr/>
            </a:pPr>
            <a:r>
              <a:rPr lang="fr-FR" sz="2800" b="1" dirty="0" smtClean="0">
                <a:solidFill>
                  <a:srgbClr val="FF0000"/>
                </a:solidFill>
              </a:rPr>
              <a:t>   </a:t>
            </a:r>
            <a:endParaRPr lang="fr-FR" sz="2800" dirty="0"/>
          </a:p>
        </p:txBody>
      </p:sp>
    </p:spTree>
    <p:extLst>
      <p:ext uri="{BB962C8B-B14F-4D97-AF65-F5344CB8AC3E}">
        <p14:creationId xmlns:p14="http://schemas.microsoft.com/office/powerpoint/2010/main" val="78803072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188640"/>
            <a:ext cx="7681913" cy="415836"/>
          </a:xfrm>
        </p:spPr>
        <p:txBody>
          <a:bodyPr/>
          <a:lstStyle/>
          <a:p>
            <a:pPr algn="ctr" defTabSz="914400">
              <a:lnSpc>
                <a:spcPct val="90000"/>
              </a:lnSpc>
              <a:spcBef>
                <a:spcPts val="0"/>
              </a:spcBef>
              <a:buNone/>
            </a:pPr>
            <a:r>
              <a:rPr lang="fr-FR" sz="3000" b="1" i="0" spc="-150" dirty="0" smtClean="0">
                <a:solidFill>
                  <a:schemeClr val="bg2">
                    <a:lumMod val="75000"/>
                  </a:schemeClr>
                </a:solidFill>
                <a:effectLst>
                  <a:outerShdw blurRad="50800" dist="38100" dir="2700000" algn="tl">
                    <a:prstClr val="black">
                      <a:alpha val="40000"/>
                    </a:prstClr>
                  </a:outerShdw>
                </a:effectLst>
                <a:latin typeface="Calibri"/>
                <a:ea typeface="+mn-ea"/>
                <a:cs typeface="Arial"/>
              </a:rPr>
              <a:t>La construction de la pauvreté des femmes retraitées</a:t>
            </a:r>
            <a:endParaRPr lang="fr-FR" sz="3000" b="1" i="0" spc="-150" dirty="0">
              <a:solidFill>
                <a:schemeClr val="bg2">
                  <a:lumMod val="75000"/>
                </a:schemeClr>
              </a:solidFill>
              <a:effectLst>
                <a:outerShdw blurRad="50800" dist="38100" dir="2700000" algn="tl">
                  <a:prstClr val="black">
                    <a:alpha val="40000"/>
                  </a:prstClr>
                </a:outerShdw>
              </a:effectLst>
              <a:latin typeface="Calibri"/>
              <a:ea typeface="+mn-ea"/>
              <a:cs typeface="Arial"/>
            </a:endParaRPr>
          </a:p>
        </p:txBody>
      </p:sp>
      <p:pic>
        <p:nvPicPr>
          <p:cNvPr id="4" name="Image 3" descr="M:\LOGO\Logo UF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475656" cy="17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29242" y="1268760"/>
            <a:ext cx="7200800" cy="646331"/>
          </a:xfrm>
          <a:prstGeom prst="rect">
            <a:avLst/>
          </a:prstGeom>
        </p:spPr>
        <p:txBody>
          <a:bodyPr wrap="square">
            <a:spAutoFit/>
          </a:bodyPr>
          <a:lstStyle/>
          <a:p>
            <a:r>
              <a:rPr lang="fr-FR" sz="3600" b="1" dirty="0"/>
              <a:t>La génération des 4</a:t>
            </a:r>
            <a:r>
              <a:rPr lang="fr-FR" sz="3600" b="1" dirty="0" smtClean="0"/>
              <a:t>0 ans et moins</a:t>
            </a:r>
          </a:p>
        </p:txBody>
      </p:sp>
      <p:sp>
        <p:nvSpPr>
          <p:cNvPr id="7" name="Rectangle 6"/>
          <p:cNvSpPr/>
          <p:nvPr/>
        </p:nvSpPr>
        <p:spPr>
          <a:xfrm>
            <a:off x="1729242" y="2053239"/>
            <a:ext cx="7200800" cy="4659737"/>
          </a:xfrm>
          <a:prstGeom prst="rect">
            <a:avLst/>
          </a:prstGeom>
        </p:spPr>
        <p:txBody>
          <a:bodyPr wrap="square">
            <a:spAutoFit/>
          </a:bodyPr>
          <a:lstStyle/>
          <a:p>
            <a:pPr>
              <a:lnSpc>
                <a:spcPct val="90000"/>
              </a:lnSpc>
              <a:defRPr/>
            </a:pPr>
            <a:r>
              <a:rPr lang="fr-FR" sz="2800" b="1" dirty="0">
                <a:solidFill>
                  <a:srgbClr val="FF0000"/>
                </a:solidFill>
              </a:rPr>
              <a:t> </a:t>
            </a:r>
            <a:r>
              <a:rPr lang="fr-FR" sz="2800" b="1" dirty="0"/>
              <a:t>Le </a:t>
            </a:r>
            <a:r>
              <a:rPr lang="fr-FR" sz="2800" b="1" dirty="0" smtClean="0"/>
              <a:t>travail</a:t>
            </a:r>
          </a:p>
          <a:p>
            <a:pPr>
              <a:lnSpc>
                <a:spcPct val="90000"/>
              </a:lnSpc>
              <a:defRPr/>
            </a:pPr>
            <a:endParaRPr lang="fr-FR" sz="2800" b="1" dirty="0"/>
          </a:p>
          <a:p>
            <a:pPr marL="457200" indent="-457200">
              <a:lnSpc>
                <a:spcPct val="90000"/>
              </a:lnSpc>
              <a:buFont typeface="Arial" panose="020B0604020202020204" pitchFamily="34" charset="0"/>
              <a:buChar char="•"/>
              <a:defRPr/>
            </a:pPr>
            <a:r>
              <a:rPr lang="fr-FR" sz="2800" b="1" dirty="0">
                <a:solidFill>
                  <a:srgbClr val="FF0000"/>
                </a:solidFill>
              </a:rPr>
              <a:t>Si rien ne se </a:t>
            </a:r>
            <a:r>
              <a:rPr lang="fr-FR" sz="2800" b="1" dirty="0" smtClean="0">
                <a:solidFill>
                  <a:srgbClr val="FF0000"/>
                </a:solidFill>
              </a:rPr>
              <a:t>modifie, </a:t>
            </a:r>
            <a:r>
              <a:rPr lang="fr-FR" sz="2800" b="1" dirty="0">
                <a:solidFill>
                  <a:srgbClr val="FF0000"/>
                </a:solidFill>
              </a:rPr>
              <a:t>la crise avec la multiplication des temps partiels </a:t>
            </a:r>
            <a:r>
              <a:rPr lang="fr-FR" sz="2800" b="1" dirty="0" smtClean="0">
                <a:solidFill>
                  <a:srgbClr val="FF0000"/>
                </a:solidFill>
              </a:rPr>
              <a:t>subis, </a:t>
            </a:r>
            <a:r>
              <a:rPr lang="fr-FR" sz="2800" b="1" dirty="0">
                <a:solidFill>
                  <a:srgbClr val="FF0000"/>
                </a:solidFill>
              </a:rPr>
              <a:t>dont les femmes sont les premières </a:t>
            </a:r>
            <a:r>
              <a:rPr lang="fr-FR" sz="2800" b="1" dirty="0" smtClean="0">
                <a:solidFill>
                  <a:srgbClr val="FF0000"/>
                </a:solidFill>
              </a:rPr>
              <a:t>victimes, </a:t>
            </a:r>
            <a:r>
              <a:rPr lang="fr-FR" sz="2800" b="1" dirty="0">
                <a:solidFill>
                  <a:srgbClr val="FF0000"/>
                </a:solidFill>
              </a:rPr>
              <a:t>amputera gravement les droits à </a:t>
            </a:r>
            <a:r>
              <a:rPr lang="fr-FR" sz="2800" b="1" dirty="0" smtClean="0">
                <a:solidFill>
                  <a:srgbClr val="FF0000"/>
                </a:solidFill>
              </a:rPr>
              <a:t>retraite </a:t>
            </a:r>
            <a:r>
              <a:rPr lang="fr-FR" sz="2800" b="1" dirty="0">
                <a:solidFill>
                  <a:srgbClr val="FF0000"/>
                </a:solidFill>
              </a:rPr>
              <a:t>des </a:t>
            </a:r>
            <a:r>
              <a:rPr lang="fr-FR" sz="2800" b="1" dirty="0" smtClean="0">
                <a:solidFill>
                  <a:srgbClr val="FF0000"/>
                </a:solidFill>
              </a:rPr>
              <a:t>femmes. Cela sera dû à </a:t>
            </a:r>
            <a:r>
              <a:rPr lang="fr-FR" sz="2800" b="1" dirty="0">
                <a:solidFill>
                  <a:srgbClr val="FF0000"/>
                </a:solidFill>
              </a:rPr>
              <a:t>l’impossibilité de trouver dans les carrières suffisamment d’années cotisées avec un Salaire Annuel Moyen complet.</a:t>
            </a:r>
          </a:p>
          <a:p>
            <a:pPr>
              <a:lnSpc>
                <a:spcPct val="80000"/>
              </a:lnSpc>
              <a:defRPr/>
            </a:pPr>
            <a:endParaRPr lang="fr-FR" sz="2800" b="1" dirty="0">
              <a:solidFill>
                <a:srgbClr val="FF0000"/>
              </a:solidFill>
            </a:endParaRPr>
          </a:p>
          <a:p>
            <a:pPr>
              <a:lnSpc>
                <a:spcPct val="80000"/>
              </a:lnSpc>
              <a:defRPr/>
            </a:pPr>
            <a:r>
              <a:rPr lang="fr-FR" sz="2800" b="1" dirty="0" smtClean="0">
                <a:solidFill>
                  <a:srgbClr val="FF0000"/>
                </a:solidFill>
              </a:rPr>
              <a:t>   </a:t>
            </a:r>
            <a:endParaRPr lang="fr-FR" sz="2800" dirty="0"/>
          </a:p>
        </p:txBody>
      </p:sp>
      <p:pic>
        <p:nvPicPr>
          <p:cNvPr id="3" name="Image 2"/>
          <p:cNvPicPr>
            <a:picLocks noChangeAspect="1"/>
          </p:cNvPicPr>
          <p:nvPr/>
        </p:nvPicPr>
        <p:blipFill>
          <a:blip r:embed="rId4"/>
          <a:stretch>
            <a:fillRect/>
          </a:stretch>
        </p:blipFill>
        <p:spPr>
          <a:xfrm>
            <a:off x="0" y="3284984"/>
            <a:ext cx="1965430" cy="2620573"/>
          </a:xfrm>
          <a:prstGeom prst="rect">
            <a:avLst/>
          </a:prstGeom>
        </p:spPr>
      </p:pic>
    </p:spTree>
    <p:extLst>
      <p:ext uri="{BB962C8B-B14F-4D97-AF65-F5344CB8AC3E}">
        <p14:creationId xmlns:p14="http://schemas.microsoft.com/office/powerpoint/2010/main" val="302642023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0" y="3606258"/>
            <a:ext cx="2430016" cy="2430016"/>
          </a:xfrm>
          <a:prstGeom prst="rect">
            <a:avLst/>
          </a:prstGeom>
        </p:spPr>
      </p:pic>
      <p:sp>
        <p:nvSpPr>
          <p:cNvPr id="2" name="Title 1"/>
          <p:cNvSpPr>
            <a:spLocks noGrp="1"/>
          </p:cNvSpPr>
          <p:nvPr>
            <p:ph type="ctrTitle"/>
          </p:nvPr>
        </p:nvSpPr>
        <p:spPr>
          <a:xfrm>
            <a:off x="1475656" y="188640"/>
            <a:ext cx="7681913" cy="415836"/>
          </a:xfrm>
        </p:spPr>
        <p:txBody>
          <a:bodyPr/>
          <a:lstStyle/>
          <a:p>
            <a:pPr algn="ctr" defTabSz="914400">
              <a:lnSpc>
                <a:spcPct val="90000"/>
              </a:lnSpc>
              <a:spcBef>
                <a:spcPts val="0"/>
              </a:spcBef>
              <a:buNone/>
            </a:pPr>
            <a:r>
              <a:rPr lang="fr-FR" sz="3000" b="1" i="0" spc="-150" dirty="0" smtClean="0">
                <a:solidFill>
                  <a:schemeClr val="bg2">
                    <a:lumMod val="75000"/>
                  </a:schemeClr>
                </a:solidFill>
                <a:effectLst>
                  <a:outerShdw blurRad="50800" dist="38100" dir="2700000" algn="tl">
                    <a:prstClr val="black">
                      <a:alpha val="40000"/>
                    </a:prstClr>
                  </a:outerShdw>
                </a:effectLst>
                <a:latin typeface="Calibri"/>
                <a:ea typeface="+mn-ea"/>
                <a:cs typeface="Arial"/>
              </a:rPr>
              <a:t>La construction de la pauvreté des femmes retraitées</a:t>
            </a:r>
            <a:endParaRPr lang="fr-FR" sz="3000" b="1" i="0" spc="-150" dirty="0">
              <a:solidFill>
                <a:schemeClr val="bg2">
                  <a:lumMod val="75000"/>
                </a:schemeClr>
              </a:solidFill>
              <a:effectLst>
                <a:outerShdw blurRad="50800" dist="38100" dir="2700000" algn="tl">
                  <a:prstClr val="black">
                    <a:alpha val="40000"/>
                  </a:prstClr>
                </a:outerShdw>
              </a:effectLst>
              <a:latin typeface="Calibri"/>
              <a:ea typeface="+mn-ea"/>
              <a:cs typeface="Arial"/>
            </a:endParaRPr>
          </a:p>
        </p:txBody>
      </p:sp>
      <p:pic>
        <p:nvPicPr>
          <p:cNvPr id="4" name="Image 3" descr="M:\LOGO\Logo UF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475656" cy="17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29242" y="1268760"/>
            <a:ext cx="7200800" cy="646331"/>
          </a:xfrm>
          <a:prstGeom prst="rect">
            <a:avLst/>
          </a:prstGeom>
        </p:spPr>
        <p:txBody>
          <a:bodyPr wrap="square">
            <a:spAutoFit/>
          </a:bodyPr>
          <a:lstStyle/>
          <a:p>
            <a:r>
              <a:rPr lang="fr-FR" sz="3600" b="1" dirty="0"/>
              <a:t>La génération des 4</a:t>
            </a:r>
            <a:r>
              <a:rPr lang="fr-FR" sz="3600" b="1" dirty="0" smtClean="0"/>
              <a:t>0 ans et moins</a:t>
            </a:r>
          </a:p>
        </p:txBody>
      </p:sp>
      <p:sp>
        <p:nvSpPr>
          <p:cNvPr id="7" name="Rectangle 6"/>
          <p:cNvSpPr/>
          <p:nvPr/>
        </p:nvSpPr>
        <p:spPr>
          <a:xfrm>
            <a:off x="1729242" y="2053239"/>
            <a:ext cx="7200800" cy="3108543"/>
          </a:xfrm>
          <a:prstGeom prst="rect">
            <a:avLst/>
          </a:prstGeom>
        </p:spPr>
        <p:txBody>
          <a:bodyPr wrap="square">
            <a:spAutoFit/>
          </a:bodyPr>
          <a:lstStyle/>
          <a:p>
            <a:pPr>
              <a:lnSpc>
                <a:spcPct val="90000"/>
              </a:lnSpc>
              <a:defRPr/>
            </a:pPr>
            <a:r>
              <a:rPr lang="fr-FR" sz="2800" b="1" dirty="0">
                <a:solidFill>
                  <a:srgbClr val="FF0000"/>
                </a:solidFill>
              </a:rPr>
              <a:t> </a:t>
            </a:r>
            <a:r>
              <a:rPr lang="fr-FR" sz="2800" b="1" dirty="0"/>
              <a:t>Le </a:t>
            </a:r>
            <a:r>
              <a:rPr lang="fr-FR" sz="2800" b="1" dirty="0" smtClean="0"/>
              <a:t>travail</a:t>
            </a:r>
          </a:p>
          <a:p>
            <a:pPr>
              <a:lnSpc>
                <a:spcPct val="90000"/>
              </a:lnSpc>
              <a:defRPr/>
            </a:pPr>
            <a:endParaRPr lang="fr-FR" sz="2800" b="1" dirty="0"/>
          </a:p>
          <a:p>
            <a:pPr marL="457200" indent="-457200">
              <a:lnSpc>
                <a:spcPct val="90000"/>
              </a:lnSpc>
              <a:buFont typeface="Arial" panose="020B0604020202020204" pitchFamily="34" charset="0"/>
              <a:buChar char="•"/>
              <a:defRPr/>
            </a:pPr>
            <a:r>
              <a:rPr lang="fr-FR" sz="2800" b="1" dirty="0">
                <a:solidFill>
                  <a:srgbClr val="FF0000"/>
                </a:solidFill>
              </a:rPr>
              <a:t>Les revalorisations inférieures à celles des salaires moyens diminueront considérablement les taux de remplacement à la retraite.    </a:t>
            </a:r>
          </a:p>
          <a:p>
            <a:pPr>
              <a:lnSpc>
                <a:spcPct val="80000"/>
              </a:lnSpc>
              <a:defRPr/>
            </a:pPr>
            <a:endParaRPr lang="fr-FR" sz="2800" b="1" dirty="0">
              <a:solidFill>
                <a:srgbClr val="FF0000"/>
              </a:solidFill>
            </a:endParaRPr>
          </a:p>
          <a:p>
            <a:pPr>
              <a:lnSpc>
                <a:spcPct val="80000"/>
              </a:lnSpc>
              <a:defRPr/>
            </a:pPr>
            <a:r>
              <a:rPr lang="fr-FR" sz="2800" b="1" dirty="0" smtClean="0">
                <a:solidFill>
                  <a:srgbClr val="FF0000"/>
                </a:solidFill>
              </a:rPr>
              <a:t>   </a:t>
            </a:r>
            <a:endParaRPr lang="fr-FR" sz="2800" dirty="0"/>
          </a:p>
        </p:txBody>
      </p:sp>
    </p:spTree>
    <p:extLst>
      <p:ext uri="{BB962C8B-B14F-4D97-AF65-F5344CB8AC3E}">
        <p14:creationId xmlns:p14="http://schemas.microsoft.com/office/powerpoint/2010/main" val="417449591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188640"/>
            <a:ext cx="7681913" cy="415836"/>
          </a:xfrm>
        </p:spPr>
        <p:txBody>
          <a:bodyPr/>
          <a:lstStyle/>
          <a:p>
            <a:pPr algn="ctr" defTabSz="914400">
              <a:lnSpc>
                <a:spcPct val="90000"/>
              </a:lnSpc>
              <a:spcBef>
                <a:spcPts val="0"/>
              </a:spcBef>
              <a:buNone/>
            </a:pPr>
            <a:r>
              <a:rPr lang="fr-FR" sz="3000" b="1" i="0" spc="-150" dirty="0" smtClean="0">
                <a:solidFill>
                  <a:schemeClr val="bg2">
                    <a:lumMod val="75000"/>
                  </a:schemeClr>
                </a:solidFill>
                <a:effectLst>
                  <a:outerShdw blurRad="50800" dist="38100" dir="2700000" algn="tl">
                    <a:prstClr val="black">
                      <a:alpha val="40000"/>
                    </a:prstClr>
                  </a:outerShdw>
                </a:effectLst>
                <a:latin typeface="Calibri"/>
                <a:ea typeface="+mn-ea"/>
                <a:cs typeface="Arial"/>
              </a:rPr>
              <a:t>La construction de la pauvreté des femmes retraitées</a:t>
            </a:r>
            <a:endParaRPr lang="fr-FR" sz="3000" b="1" i="0" spc="-150" dirty="0">
              <a:solidFill>
                <a:schemeClr val="bg2">
                  <a:lumMod val="75000"/>
                </a:schemeClr>
              </a:solidFill>
              <a:effectLst>
                <a:outerShdw blurRad="50800" dist="38100" dir="2700000" algn="tl">
                  <a:prstClr val="black">
                    <a:alpha val="40000"/>
                  </a:prstClr>
                </a:outerShdw>
              </a:effectLst>
              <a:latin typeface="Calibri"/>
              <a:ea typeface="+mn-ea"/>
              <a:cs typeface="Arial"/>
            </a:endParaRPr>
          </a:p>
        </p:txBody>
      </p:sp>
      <p:pic>
        <p:nvPicPr>
          <p:cNvPr id="4" name="Image 3" descr="M:\LOGO\Logo UF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475656" cy="17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29242" y="1268760"/>
            <a:ext cx="7200800" cy="646331"/>
          </a:xfrm>
          <a:prstGeom prst="rect">
            <a:avLst/>
          </a:prstGeom>
        </p:spPr>
        <p:txBody>
          <a:bodyPr wrap="square">
            <a:spAutoFit/>
          </a:bodyPr>
          <a:lstStyle/>
          <a:p>
            <a:r>
              <a:rPr lang="fr-FR" sz="3600" b="1" dirty="0"/>
              <a:t>La génération des 4</a:t>
            </a:r>
            <a:r>
              <a:rPr lang="fr-FR" sz="3600" b="1" dirty="0" smtClean="0"/>
              <a:t>0 ans et moins</a:t>
            </a:r>
          </a:p>
        </p:txBody>
      </p:sp>
      <p:sp>
        <p:nvSpPr>
          <p:cNvPr id="7" name="Rectangle 6"/>
          <p:cNvSpPr/>
          <p:nvPr/>
        </p:nvSpPr>
        <p:spPr>
          <a:xfrm>
            <a:off x="1729242" y="2053239"/>
            <a:ext cx="7200800" cy="5435334"/>
          </a:xfrm>
          <a:prstGeom prst="rect">
            <a:avLst/>
          </a:prstGeom>
        </p:spPr>
        <p:txBody>
          <a:bodyPr wrap="square">
            <a:spAutoFit/>
          </a:bodyPr>
          <a:lstStyle/>
          <a:p>
            <a:pPr>
              <a:lnSpc>
                <a:spcPct val="90000"/>
              </a:lnSpc>
              <a:defRPr/>
            </a:pPr>
            <a:r>
              <a:rPr lang="fr-FR" sz="2800" b="1" dirty="0">
                <a:solidFill>
                  <a:srgbClr val="FF0000"/>
                </a:solidFill>
              </a:rPr>
              <a:t> </a:t>
            </a:r>
            <a:r>
              <a:rPr lang="fr-FR" sz="2800" b="1" dirty="0"/>
              <a:t>Les </a:t>
            </a:r>
            <a:r>
              <a:rPr lang="fr-FR" sz="2800" b="1" dirty="0" smtClean="0"/>
              <a:t>enfants</a:t>
            </a:r>
          </a:p>
          <a:p>
            <a:pPr>
              <a:lnSpc>
                <a:spcPct val="90000"/>
              </a:lnSpc>
              <a:defRPr/>
            </a:pPr>
            <a:endParaRPr lang="fr-FR" sz="2400" b="1" dirty="0"/>
          </a:p>
          <a:p>
            <a:pPr>
              <a:lnSpc>
                <a:spcPct val="90000"/>
              </a:lnSpc>
              <a:defRPr/>
            </a:pPr>
            <a:r>
              <a:rPr lang="fr-FR" sz="2800" b="1" dirty="0">
                <a:solidFill>
                  <a:srgbClr val="FF0000"/>
                </a:solidFill>
              </a:rPr>
              <a:t>Si la deuxième année de MDA va à l’homme (salaire souvent plus important</a:t>
            </a:r>
            <a:r>
              <a:rPr lang="fr-FR" sz="2800" b="1" dirty="0" smtClean="0">
                <a:solidFill>
                  <a:srgbClr val="FF0000"/>
                </a:solidFill>
              </a:rPr>
              <a:t>), </a:t>
            </a:r>
            <a:r>
              <a:rPr lang="fr-FR" sz="2800" b="1" dirty="0">
                <a:solidFill>
                  <a:srgbClr val="FF0000"/>
                </a:solidFill>
              </a:rPr>
              <a:t>cela laissera en cas de divorce la femme plus démunie.</a:t>
            </a:r>
          </a:p>
          <a:p>
            <a:pPr>
              <a:lnSpc>
                <a:spcPct val="90000"/>
              </a:lnSpc>
              <a:defRPr/>
            </a:pPr>
            <a:r>
              <a:rPr lang="fr-FR" sz="2800" b="1" dirty="0">
                <a:solidFill>
                  <a:srgbClr val="FF0000"/>
                </a:solidFill>
              </a:rPr>
              <a:t>Pour les enfants nés à partir de 2012 l’arrêt maternité est considéré comme cotisé et porté au </a:t>
            </a:r>
            <a:r>
              <a:rPr lang="fr-FR" sz="2800" b="1" dirty="0" smtClean="0">
                <a:solidFill>
                  <a:srgbClr val="FF0000"/>
                </a:solidFill>
              </a:rPr>
              <a:t>compte.</a:t>
            </a:r>
            <a:endParaRPr lang="fr-FR" sz="2800" b="1" dirty="0">
              <a:solidFill>
                <a:srgbClr val="FF0000"/>
              </a:solidFill>
            </a:endParaRPr>
          </a:p>
          <a:p>
            <a:pPr>
              <a:lnSpc>
                <a:spcPct val="90000"/>
              </a:lnSpc>
              <a:defRPr/>
            </a:pPr>
            <a:r>
              <a:rPr lang="fr-FR" sz="2800" b="1" dirty="0">
                <a:solidFill>
                  <a:srgbClr val="FF0000"/>
                </a:solidFill>
              </a:rPr>
              <a:t>Au-delà l’orientation va vers une indemnisation plus courte des périodes d’interruption de travail pour les enfants et leur partage entre père et mère.</a:t>
            </a:r>
          </a:p>
          <a:p>
            <a:pPr>
              <a:lnSpc>
                <a:spcPct val="80000"/>
              </a:lnSpc>
              <a:defRPr/>
            </a:pPr>
            <a:endParaRPr lang="fr-FR" sz="2800" b="1" dirty="0">
              <a:solidFill>
                <a:srgbClr val="FF0000"/>
              </a:solidFill>
            </a:endParaRPr>
          </a:p>
          <a:p>
            <a:pPr>
              <a:lnSpc>
                <a:spcPct val="80000"/>
              </a:lnSpc>
              <a:defRPr/>
            </a:pPr>
            <a:r>
              <a:rPr lang="fr-FR" sz="2800" b="1" dirty="0" smtClean="0">
                <a:solidFill>
                  <a:srgbClr val="FF0000"/>
                </a:solidFill>
              </a:rPr>
              <a:t>   </a:t>
            </a:r>
            <a:endParaRPr lang="fr-FR" sz="2800" dirty="0"/>
          </a:p>
        </p:txBody>
      </p:sp>
      <p:pic>
        <p:nvPicPr>
          <p:cNvPr id="7170" name="Picture 2" descr="http://lesenfantsdabord.ape.free.fr/les%20enfants%20d'abord/enfants.jpg"/>
          <p:cNvPicPr>
            <a:picLocks noChangeAspect="1" noChangeArrowheads="1"/>
          </p:cNvPicPr>
          <p:nvPr/>
        </p:nvPicPr>
        <p:blipFill rotWithShape="1">
          <a:blip r:embed="rId4">
            <a:extLst>
              <a:ext uri="{28A0092B-C50C-407E-A947-70E740481C1C}">
                <a14:useLocalDpi xmlns:a14="http://schemas.microsoft.com/office/drawing/2010/main" val="0"/>
              </a:ext>
            </a:extLst>
          </a:blip>
          <a:srcRect l="2014" t="8947" r="22387"/>
          <a:stretch/>
        </p:blipFill>
        <p:spPr bwMode="auto">
          <a:xfrm>
            <a:off x="-27708" y="3573016"/>
            <a:ext cx="1855158" cy="1769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84990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188640"/>
            <a:ext cx="7681913" cy="415836"/>
          </a:xfrm>
        </p:spPr>
        <p:txBody>
          <a:bodyPr/>
          <a:lstStyle/>
          <a:p>
            <a:pPr algn="ctr" defTabSz="914400">
              <a:lnSpc>
                <a:spcPct val="90000"/>
              </a:lnSpc>
              <a:spcBef>
                <a:spcPts val="0"/>
              </a:spcBef>
              <a:buNone/>
            </a:pPr>
            <a:r>
              <a:rPr lang="fr-FR" sz="3000" b="1" i="0" spc="-150" dirty="0" smtClean="0">
                <a:solidFill>
                  <a:schemeClr val="bg2">
                    <a:lumMod val="75000"/>
                  </a:schemeClr>
                </a:solidFill>
                <a:effectLst>
                  <a:outerShdw blurRad="50800" dist="38100" dir="2700000" algn="tl">
                    <a:prstClr val="black">
                      <a:alpha val="40000"/>
                    </a:prstClr>
                  </a:outerShdw>
                </a:effectLst>
                <a:latin typeface="Calibri"/>
                <a:ea typeface="+mn-ea"/>
                <a:cs typeface="Arial"/>
              </a:rPr>
              <a:t>La construction de la pauvreté des femmes retraitées</a:t>
            </a:r>
            <a:endParaRPr lang="fr-FR" sz="3000" b="1" i="0" spc="-150" dirty="0">
              <a:solidFill>
                <a:schemeClr val="bg2">
                  <a:lumMod val="75000"/>
                </a:schemeClr>
              </a:solidFill>
              <a:effectLst>
                <a:outerShdw blurRad="50800" dist="38100" dir="2700000" algn="tl">
                  <a:prstClr val="black">
                    <a:alpha val="40000"/>
                  </a:prstClr>
                </a:outerShdw>
              </a:effectLst>
              <a:latin typeface="Calibri"/>
              <a:ea typeface="+mn-ea"/>
              <a:cs typeface="Arial"/>
            </a:endParaRPr>
          </a:p>
        </p:txBody>
      </p:sp>
      <p:pic>
        <p:nvPicPr>
          <p:cNvPr id="4" name="Image 3" descr="M:\LOGO\Logo UF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475656" cy="17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29242" y="1268760"/>
            <a:ext cx="7200800" cy="646331"/>
          </a:xfrm>
          <a:prstGeom prst="rect">
            <a:avLst/>
          </a:prstGeom>
        </p:spPr>
        <p:txBody>
          <a:bodyPr wrap="square">
            <a:spAutoFit/>
          </a:bodyPr>
          <a:lstStyle/>
          <a:p>
            <a:r>
              <a:rPr lang="fr-FR" sz="3600" b="1" dirty="0"/>
              <a:t>La génération des 4</a:t>
            </a:r>
            <a:r>
              <a:rPr lang="fr-FR" sz="3600" b="1" dirty="0" smtClean="0"/>
              <a:t>0 ans et moins</a:t>
            </a:r>
          </a:p>
        </p:txBody>
      </p:sp>
      <p:sp>
        <p:nvSpPr>
          <p:cNvPr id="7" name="Rectangle 6"/>
          <p:cNvSpPr/>
          <p:nvPr/>
        </p:nvSpPr>
        <p:spPr>
          <a:xfrm>
            <a:off x="1729242" y="2053239"/>
            <a:ext cx="7200800" cy="4918269"/>
          </a:xfrm>
          <a:prstGeom prst="rect">
            <a:avLst/>
          </a:prstGeom>
        </p:spPr>
        <p:txBody>
          <a:bodyPr wrap="square">
            <a:spAutoFit/>
          </a:bodyPr>
          <a:lstStyle/>
          <a:p>
            <a:pPr>
              <a:lnSpc>
                <a:spcPct val="80000"/>
              </a:lnSpc>
              <a:defRPr/>
            </a:pPr>
            <a:r>
              <a:rPr lang="fr-FR" sz="2800" b="1" dirty="0">
                <a:solidFill>
                  <a:srgbClr val="FF0000"/>
                </a:solidFill>
              </a:rPr>
              <a:t> </a:t>
            </a:r>
            <a:r>
              <a:rPr lang="fr-FR" sz="2800" b="1" dirty="0"/>
              <a:t>La situation </a:t>
            </a:r>
            <a:r>
              <a:rPr lang="fr-FR" sz="2800" b="1" dirty="0" smtClean="0"/>
              <a:t>matrimoniale</a:t>
            </a:r>
          </a:p>
          <a:p>
            <a:pPr>
              <a:lnSpc>
                <a:spcPct val="80000"/>
              </a:lnSpc>
              <a:defRPr/>
            </a:pPr>
            <a:endParaRPr lang="fr-FR" sz="2800" b="1" dirty="0"/>
          </a:p>
          <a:p>
            <a:pPr marL="457200" indent="-457200">
              <a:lnSpc>
                <a:spcPct val="80000"/>
              </a:lnSpc>
              <a:buFont typeface="Arial" panose="020B0604020202020204" pitchFamily="34" charset="0"/>
              <a:buChar char="•"/>
              <a:defRPr/>
            </a:pPr>
            <a:r>
              <a:rPr lang="fr-FR" sz="2800" b="1" dirty="0">
                <a:solidFill>
                  <a:srgbClr val="FF0000"/>
                </a:solidFill>
              </a:rPr>
              <a:t>Cinquante pour cent des enfants naissent hors mariage, en </a:t>
            </a:r>
            <a:r>
              <a:rPr lang="fr-FR" sz="2800" b="1" dirty="0" smtClean="0">
                <a:solidFill>
                  <a:srgbClr val="FF0000"/>
                </a:solidFill>
              </a:rPr>
              <a:t>projection, </a:t>
            </a:r>
            <a:r>
              <a:rPr lang="fr-FR" sz="2800" b="1" dirty="0">
                <a:solidFill>
                  <a:srgbClr val="FF0000"/>
                </a:solidFill>
              </a:rPr>
              <a:t>seulement 50% des femmes seront mariées au départ en retraite</a:t>
            </a:r>
            <a:r>
              <a:rPr lang="fr-FR" sz="2800" b="1" dirty="0" smtClean="0">
                <a:solidFill>
                  <a:srgbClr val="FF0000"/>
                </a:solidFill>
              </a:rPr>
              <a:t>.</a:t>
            </a:r>
          </a:p>
          <a:p>
            <a:pPr marL="457200" indent="-457200">
              <a:lnSpc>
                <a:spcPct val="80000"/>
              </a:lnSpc>
              <a:buFont typeface="Arial" panose="020B0604020202020204" pitchFamily="34" charset="0"/>
              <a:buChar char="•"/>
              <a:defRPr/>
            </a:pPr>
            <a:endParaRPr lang="fr-FR" sz="2800" b="1" dirty="0">
              <a:solidFill>
                <a:srgbClr val="FF0000"/>
              </a:solidFill>
            </a:endParaRPr>
          </a:p>
          <a:p>
            <a:pPr marL="457200" indent="-457200">
              <a:lnSpc>
                <a:spcPct val="80000"/>
              </a:lnSpc>
              <a:buFont typeface="Arial" panose="020B0604020202020204" pitchFamily="34" charset="0"/>
              <a:buChar char="•"/>
              <a:defRPr/>
            </a:pPr>
            <a:r>
              <a:rPr lang="fr-FR" sz="2800" b="1" dirty="0" smtClean="0">
                <a:solidFill>
                  <a:srgbClr val="FF0000"/>
                </a:solidFill>
              </a:rPr>
              <a:t>Les </a:t>
            </a:r>
            <a:r>
              <a:rPr lang="fr-FR" sz="2800" b="1" dirty="0">
                <a:solidFill>
                  <a:srgbClr val="FF0000"/>
                </a:solidFill>
              </a:rPr>
              <a:t>divorces de plus en plus fréquents, les PACS et les unions libres amènent à une grave incertitude sur la pertinence de la seule réversion pour lutter contre la pauvreté des femmes retraitées. </a:t>
            </a:r>
          </a:p>
          <a:p>
            <a:pPr>
              <a:lnSpc>
                <a:spcPct val="80000"/>
              </a:lnSpc>
              <a:defRPr/>
            </a:pPr>
            <a:endParaRPr lang="fr-FR" sz="2800" b="1" dirty="0">
              <a:solidFill>
                <a:srgbClr val="FF0000"/>
              </a:solidFill>
            </a:endParaRPr>
          </a:p>
          <a:p>
            <a:pPr>
              <a:lnSpc>
                <a:spcPct val="80000"/>
              </a:lnSpc>
              <a:defRPr/>
            </a:pPr>
            <a:r>
              <a:rPr lang="fr-FR" sz="2800" b="1" dirty="0" smtClean="0">
                <a:solidFill>
                  <a:srgbClr val="FF0000"/>
                </a:solidFill>
              </a:rPr>
              <a:t>   </a:t>
            </a:r>
            <a:endParaRPr lang="fr-FR" sz="2800" dirty="0"/>
          </a:p>
        </p:txBody>
      </p:sp>
      <p:pic>
        <p:nvPicPr>
          <p:cNvPr id="3" name="Image 2"/>
          <p:cNvPicPr>
            <a:picLocks noChangeAspect="1"/>
          </p:cNvPicPr>
          <p:nvPr/>
        </p:nvPicPr>
        <p:blipFill>
          <a:blip r:embed="rId4"/>
          <a:stretch>
            <a:fillRect/>
          </a:stretch>
        </p:blipFill>
        <p:spPr>
          <a:xfrm>
            <a:off x="30761" y="3717032"/>
            <a:ext cx="1804936" cy="1678590"/>
          </a:xfrm>
          <a:prstGeom prst="rect">
            <a:avLst/>
          </a:prstGeom>
        </p:spPr>
      </p:pic>
    </p:spTree>
    <p:extLst>
      <p:ext uri="{BB962C8B-B14F-4D97-AF65-F5344CB8AC3E}">
        <p14:creationId xmlns:p14="http://schemas.microsoft.com/office/powerpoint/2010/main" val="224696284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188640"/>
            <a:ext cx="7681913" cy="415836"/>
          </a:xfrm>
        </p:spPr>
        <p:txBody>
          <a:bodyPr/>
          <a:lstStyle/>
          <a:p>
            <a:pPr algn="ctr" defTabSz="914400">
              <a:lnSpc>
                <a:spcPct val="90000"/>
              </a:lnSpc>
              <a:spcBef>
                <a:spcPts val="0"/>
              </a:spcBef>
              <a:buNone/>
            </a:pPr>
            <a:r>
              <a:rPr lang="fr-FR" sz="3000" b="1" i="0" spc="-150" dirty="0" smtClean="0">
                <a:solidFill>
                  <a:schemeClr val="bg2">
                    <a:lumMod val="75000"/>
                  </a:schemeClr>
                </a:solidFill>
                <a:effectLst>
                  <a:outerShdw blurRad="50800" dist="38100" dir="2700000" algn="tl">
                    <a:prstClr val="black">
                      <a:alpha val="40000"/>
                    </a:prstClr>
                  </a:outerShdw>
                </a:effectLst>
                <a:latin typeface="Calibri"/>
                <a:ea typeface="+mn-ea"/>
                <a:cs typeface="Arial"/>
              </a:rPr>
              <a:t>La construction de la pauvreté des femmes retraitées</a:t>
            </a:r>
            <a:endParaRPr lang="fr-FR" sz="3000" b="1" i="0" spc="-150" dirty="0">
              <a:solidFill>
                <a:schemeClr val="bg2">
                  <a:lumMod val="75000"/>
                </a:schemeClr>
              </a:solidFill>
              <a:effectLst>
                <a:outerShdw blurRad="50800" dist="38100" dir="2700000" algn="tl">
                  <a:prstClr val="black">
                    <a:alpha val="40000"/>
                  </a:prstClr>
                </a:outerShdw>
              </a:effectLst>
              <a:latin typeface="Calibri"/>
              <a:ea typeface="+mn-ea"/>
              <a:cs typeface="Arial"/>
            </a:endParaRPr>
          </a:p>
        </p:txBody>
      </p:sp>
      <p:pic>
        <p:nvPicPr>
          <p:cNvPr id="4" name="Image 3" descr="M:\LOGO\Logo UF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475656" cy="17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29242" y="1268760"/>
            <a:ext cx="7200800" cy="646331"/>
          </a:xfrm>
          <a:prstGeom prst="rect">
            <a:avLst/>
          </a:prstGeom>
        </p:spPr>
        <p:txBody>
          <a:bodyPr wrap="square">
            <a:spAutoFit/>
          </a:bodyPr>
          <a:lstStyle/>
          <a:p>
            <a:r>
              <a:rPr lang="fr-FR" sz="3600" b="1" dirty="0"/>
              <a:t>La génération des 4</a:t>
            </a:r>
            <a:r>
              <a:rPr lang="fr-FR" sz="3600" b="1" dirty="0" smtClean="0"/>
              <a:t>0 ans et moins</a:t>
            </a:r>
          </a:p>
        </p:txBody>
      </p:sp>
      <p:sp>
        <p:nvSpPr>
          <p:cNvPr id="7" name="Rectangle 6"/>
          <p:cNvSpPr/>
          <p:nvPr/>
        </p:nvSpPr>
        <p:spPr>
          <a:xfrm>
            <a:off x="1729242" y="2053239"/>
            <a:ext cx="7200800" cy="3539430"/>
          </a:xfrm>
          <a:prstGeom prst="rect">
            <a:avLst/>
          </a:prstGeom>
        </p:spPr>
        <p:txBody>
          <a:bodyPr wrap="square">
            <a:spAutoFit/>
          </a:bodyPr>
          <a:lstStyle/>
          <a:p>
            <a:pPr>
              <a:lnSpc>
                <a:spcPct val="80000"/>
              </a:lnSpc>
              <a:defRPr/>
            </a:pPr>
            <a:r>
              <a:rPr lang="fr-FR" sz="2800" b="1" dirty="0">
                <a:solidFill>
                  <a:srgbClr val="FF0000"/>
                </a:solidFill>
              </a:rPr>
              <a:t> </a:t>
            </a:r>
            <a:r>
              <a:rPr lang="fr-FR" sz="2800" b="1" dirty="0"/>
              <a:t>La situation </a:t>
            </a:r>
            <a:r>
              <a:rPr lang="fr-FR" sz="2800" b="1" dirty="0" smtClean="0"/>
              <a:t>matrimoniale</a:t>
            </a:r>
          </a:p>
          <a:p>
            <a:pPr>
              <a:lnSpc>
                <a:spcPct val="80000"/>
              </a:lnSpc>
              <a:defRPr/>
            </a:pPr>
            <a:endParaRPr lang="fr-FR" sz="2800" b="1" dirty="0"/>
          </a:p>
          <a:p>
            <a:pPr>
              <a:lnSpc>
                <a:spcPct val="80000"/>
              </a:lnSpc>
              <a:defRPr/>
            </a:pPr>
            <a:r>
              <a:rPr lang="fr-FR" sz="2800" b="1" dirty="0">
                <a:solidFill>
                  <a:srgbClr val="FF0000"/>
                </a:solidFill>
              </a:rPr>
              <a:t>Au-delà de la prise en compte du </a:t>
            </a:r>
            <a:r>
              <a:rPr lang="fr-FR" sz="2800" b="1" dirty="0" smtClean="0">
                <a:solidFill>
                  <a:srgbClr val="FF0000"/>
                </a:solidFill>
              </a:rPr>
              <a:t>PACS, comment </a:t>
            </a:r>
            <a:r>
              <a:rPr lang="fr-FR" sz="2800" b="1" dirty="0">
                <a:solidFill>
                  <a:srgbClr val="FF0000"/>
                </a:solidFill>
              </a:rPr>
              <a:t>équilibrer nos revendications en matière de droits conjugaux de retraite (cotisés par tous) entre les différents groupes, pour ne pas négliger le </a:t>
            </a:r>
            <a:r>
              <a:rPr lang="fr-FR" sz="2800" b="1" dirty="0" smtClean="0">
                <a:solidFill>
                  <a:srgbClr val="FF0000"/>
                </a:solidFill>
              </a:rPr>
              <a:t>coût </a:t>
            </a:r>
            <a:r>
              <a:rPr lang="fr-FR" sz="2800" b="1" dirty="0">
                <a:solidFill>
                  <a:srgbClr val="FF0000"/>
                </a:solidFill>
              </a:rPr>
              <a:t>financier de chaque solitude. </a:t>
            </a:r>
          </a:p>
          <a:p>
            <a:pPr>
              <a:lnSpc>
                <a:spcPct val="80000"/>
              </a:lnSpc>
              <a:defRPr/>
            </a:pPr>
            <a:endParaRPr lang="fr-FR" sz="2800" b="1" dirty="0">
              <a:solidFill>
                <a:srgbClr val="FF0000"/>
              </a:solidFill>
            </a:endParaRPr>
          </a:p>
          <a:p>
            <a:pPr>
              <a:lnSpc>
                <a:spcPct val="80000"/>
              </a:lnSpc>
              <a:defRPr/>
            </a:pPr>
            <a:r>
              <a:rPr lang="fr-FR" sz="2800" b="1" dirty="0" smtClean="0">
                <a:solidFill>
                  <a:srgbClr val="FF0000"/>
                </a:solidFill>
              </a:rPr>
              <a:t>   </a:t>
            </a:r>
            <a:endParaRPr lang="fr-FR" sz="2800" dirty="0"/>
          </a:p>
        </p:txBody>
      </p:sp>
      <p:pic>
        <p:nvPicPr>
          <p:cNvPr id="3" name="Image 2"/>
          <p:cNvPicPr>
            <a:picLocks noChangeAspect="1"/>
          </p:cNvPicPr>
          <p:nvPr/>
        </p:nvPicPr>
        <p:blipFill>
          <a:blip r:embed="rId4"/>
          <a:stretch>
            <a:fillRect/>
          </a:stretch>
        </p:blipFill>
        <p:spPr>
          <a:xfrm>
            <a:off x="0" y="2852936"/>
            <a:ext cx="1619672" cy="1923336"/>
          </a:xfrm>
          <a:prstGeom prst="rect">
            <a:avLst/>
          </a:prstGeom>
        </p:spPr>
      </p:pic>
    </p:spTree>
    <p:extLst>
      <p:ext uri="{BB962C8B-B14F-4D97-AF65-F5344CB8AC3E}">
        <p14:creationId xmlns:p14="http://schemas.microsoft.com/office/powerpoint/2010/main" val="22882083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188640"/>
            <a:ext cx="7681913" cy="415836"/>
          </a:xfrm>
        </p:spPr>
        <p:txBody>
          <a:bodyPr/>
          <a:lstStyle/>
          <a:p>
            <a:pPr algn="ctr" defTabSz="914400">
              <a:lnSpc>
                <a:spcPct val="90000"/>
              </a:lnSpc>
              <a:spcBef>
                <a:spcPts val="0"/>
              </a:spcBef>
              <a:buNone/>
            </a:pPr>
            <a:r>
              <a:rPr lang="fr-FR" sz="3000" b="1" i="0" spc="-150" dirty="0" smtClean="0">
                <a:solidFill>
                  <a:schemeClr val="bg2">
                    <a:lumMod val="75000"/>
                  </a:schemeClr>
                </a:solidFill>
                <a:effectLst>
                  <a:outerShdw blurRad="50800" dist="38100" dir="2700000" algn="tl">
                    <a:prstClr val="black">
                      <a:alpha val="40000"/>
                    </a:prstClr>
                  </a:outerShdw>
                </a:effectLst>
                <a:latin typeface="Calibri"/>
                <a:ea typeface="+mn-ea"/>
                <a:cs typeface="Arial"/>
              </a:rPr>
              <a:t>La construction de la pauvreté des femmes retraitées</a:t>
            </a:r>
            <a:endParaRPr lang="fr-FR" sz="3000" b="1" i="0" spc="-150" dirty="0">
              <a:solidFill>
                <a:schemeClr val="bg2">
                  <a:lumMod val="75000"/>
                </a:schemeClr>
              </a:solidFill>
              <a:effectLst>
                <a:outerShdw blurRad="50800" dist="38100" dir="2700000" algn="tl">
                  <a:prstClr val="black">
                    <a:alpha val="40000"/>
                  </a:prstClr>
                </a:outerShdw>
              </a:effectLst>
              <a:latin typeface="Calibri"/>
              <a:ea typeface="+mn-ea"/>
              <a:cs typeface="Arial"/>
            </a:endParaRPr>
          </a:p>
        </p:txBody>
      </p:sp>
      <p:pic>
        <p:nvPicPr>
          <p:cNvPr id="4" name="Image 3" descr="M:\LOGO\Logo UF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475656" cy="17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29242" y="1268760"/>
            <a:ext cx="7200800" cy="646331"/>
          </a:xfrm>
          <a:prstGeom prst="rect">
            <a:avLst/>
          </a:prstGeom>
        </p:spPr>
        <p:txBody>
          <a:bodyPr wrap="square">
            <a:spAutoFit/>
          </a:bodyPr>
          <a:lstStyle/>
          <a:p>
            <a:r>
              <a:rPr lang="fr-FR" sz="3600" b="1" dirty="0" smtClean="0"/>
              <a:t>Quelles pistes revendicatives?</a:t>
            </a:r>
          </a:p>
        </p:txBody>
      </p:sp>
      <p:sp>
        <p:nvSpPr>
          <p:cNvPr id="7" name="Rectangle 6"/>
          <p:cNvSpPr/>
          <p:nvPr/>
        </p:nvSpPr>
        <p:spPr>
          <a:xfrm>
            <a:off x="1729242" y="2053239"/>
            <a:ext cx="7200800" cy="1126462"/>
          </a:xfrm>
          <a:prstGeom prst="rect">
            <a:avLst/>
          </a:prstGeom>
        </p:spPr>
        <p:txBody>
          <a:bodyPr wrap="square">
            <a:spAutoFit/>
          </a:bodyPr>
          <a:lstStyle/>
          <a:p>
            <a:pPr>
              <a:lnSpc>
                <a:spcPct val="80000"/>
              </a:lnSpc>
              <a:defRPr/>
            </a:pPr>
            <a:endParaRPr lang="fr-FR" sz="2800" b="1" dirty="0"/>
          </a:p>
          <a:p>
            <a:pPr>
              <a:lnSpc>
                <a:spcPct val="80000"/>
              </a:lnSpc>
              <a:defRPr/>
            </a:pPr>
            <a:endParaRPr lang="fr-FR" sz="2800" b="1" dirty="0">
              <a:solidFill>
                <a:srgbClr val="FF0000"/>
              </a:solidFill>
            </a:endParaRPr>
          </a:p>
          <a:p>
            <a:pPr>
              <a:lnSpc>
                <a:spcPct val="80000"/>
              </a:lnSpc>
              <a:defRPr/>
            </a:pPr>
            <a:r>
              <a:rPr lang="fr-FR" sz="2800" b="1" dirty="0" smtClean="0">
                <a:solidFill>
                  <a:srgbClr val="FF0000"/>
                </a:solidFill>
              </a:rPr>
              <a:t>   </a:t>
            </a:r>
            <a:endParaRPr lang="fr-FR" sz="2800" dirty="0"/>
          </a:p>
        </p:txBody>
      </p:sp>
      <p:sp>
        <p:nvSpPr>
          <p:cNvPr id="3" name="Rectangle 2"/>
          <p:cNvSpPr/>
          <p:nvPr/>
        </p:nvSpPr>
        <p:spPr>
          <a:xfrm>
            <a:off x="1714506" y="2067521"/>
            <a:ext cx="7200800" cy="4844403"/>
          </a:xfrm>
          <a:prstGeom prst="rect">
            <a:avLst/>
          </a:prstGeom>
        </p:spPr>
        <p:txBody>
          <a:bodyPr wrap="square">
            <a:spAutoFit/>
          </a:bodyPr>
          <a:lstStyle/>
          <a:p>
            <a:pPr marL="285750" indent="-285750">
              <a:lnSpc>
                <a:spcPct val="80000"/>
              </a:lnSpc>
              <a:buFont typeface="Arial" panose="020B0604020202020204" pitchFamily="34" charset="0"/>
              <a:buChar char="•"/>
              <a:defRPr/>
            </a:pPr>
            <a:r>
              <a:rPr lang="fr-FR" sz="2400" b="1" dirty="0"/>
              <a:t>Devant la pauvreté présente et future des femmes retraitées des changements doivent être imposés qui nous concernent tous actifs et retraités.</a:t>
            </a:r>
            <a:br>
              <a:rPr lang="fr-FR" sz="2400" b="1" dirty="0"/>
            </a:br>
            <a:endParaRPr lang="fr-FR" sz="2400" b="1" dirty="0"/>
          </a:p>
          <a:p>
            <a:pPr marL="285750" indent="-285750">
              <a:lnSpc>
                <a:spcPct val="80000"/>
              </a:lnSpc>
              <a:buFont typeface="Arial" panose="020B0604020202020204" pitchFamily="34" charset="0"/>
              <a:buChar char="•"/>
              <a:defRPr/>
            </a:pPr>
            <a:r>
              <a:rPr lang="fr-FR" sz="2400" b="1" dirty="0"/>
              <a:t>La réversion (13,6% des droits à retraite servis ) empêche nombre de femmes souvent très âgées de sombrer dans la pauvreté. La CGT la réclame à 75%.</a:t>
            </a:r>
            <a:br>
              <a:rPr lang="fr-FR" sz="2400" b="1" dirty="0"/>
            </a:br>
            <a:endParaRPr lang="fr-FR" sz="2400" b="1" dirty="0"/>
          </a:p>
          <a:p>
            <a:pPr marL="285750" indent="-285750">
              <a:lnSpc>
                <a:spcPct val="80000"/>
              </a:lnSpc>
              <a:buFont typeface="Arial" panose="020B0604020202020204" pitchFamily="34" charset="0"/>
              <a:buChar char="•"/>
              <a:defRPr/>
            </a:pPr>
            <a:r>
              <a:rPr lang="fr-FR" sz="2400" b="1" dirty="0"/>
              <a:t>Elle concerne les femmes de plus en plus tard du fait de l’allongement de la durée de vie, et, un pourcentage de plus en plus faible d’entre elles peuvent y prétendre, du fait de la modification des modes de vie.</a:t>
            </a:r>
            <a:br>
              <a:rPr lang="fr-FR" sz="2400" b="1" dirty="0"/>
            </a:br>
            <a:endParaRPr lang="fr-FR" b="1" dirty="0"/>
          </a:p>
          <a:p>
            <a:pPr>
              <a:lnSpc>
                <a:spcPct val="80000"/>
              </a:lnSpc>
              <a:defRPr/>
            </a:pPr>
            <a:r>
              <a:rPr lang="fr-FR" sz="2400" b="1" dirty="0">
                <a:solidFill>
                  <a:srgbClr val="FF0000"/>
                </a:solidFill>
              </a:rPr>
              <a:t>Il est donc nécessaire de renforcer avant tout les droits propres.   </a:t>
            </a:r>
            <a:r>
              <a:rPr lang="fr-FR" b="1" dirty="0"/>
              <a:t>  </a:t>
            </a: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6954" y="3573016"/>
            <a:ext cx="1622816" cy="1080121"/>
          </a:xfrm>
          <a:prstGeom prst="rect">
            <a:avLst/>
          </a:prstGeom>
        </p:spPr>
      </p:pic>
    </p:spTree>
    <p:extLst>
      <p:ext uri="{BB962C8B-B14F-4D97-AF65-F5344CB8AC3E}">
        <p14:creationId xmlns:p14="http://schemas.microsoft.com/office/powerpoint/2010/main" val="266399829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188640"/>
            <a:ext cx="7681913" cy="415836"/>
          </a:xfrm>
        </p:spPr>
        <p:txBody>
          <a:bodyPr/>
          <a:lstStyle/>
          <a:p>
            <a:pPr algn="ctr" defTabSz="914400">
              <a:lnSpc>
                <a:spcPct val="90000"/>
              </a:lnSpc>
              <a:spcBef>
                <a:spcPts val="0"/>
              </a:spcBef>
              <a:buNone/>
            </a:pPr>
            <a:r>
              <a:rPr lang="fr-FR" sz="3000" b="1" i="0" spc="-150" dirty="0" smtClean="0">
                <a:solidFill>
                  <a:schemeClr val="bg2">
                    <a:lumMod val="75000"/>
                  </a:schemeClr>
                </a:solidFill>
                <a:effectLst>
                  <a:outerShdw blurRad="50800" dist="38100" dir="2700000" algn="tl">
                    <a:prstClr val="black">
                      <a:alpha val="40000"/>
                    </a:prstClr>
                  </a:outerShdw>
                </a:effectLst>
                <a:latin typeface="Calibri"/>
                <a:ea typeface="+mn-ea"/>
                <a:cs typeface="Arial"/>
              </a:rPr>
              <a:t>La construction de la pauvreté des femmes retraitées</a:t>
            </a:r>
            <a:endParaRPr lang="fr-FR" sz="3000" b="1" i="0" spc="-150" dirty="0">
              <a:solidFill>
                <a:schemeClr val="bg2">
                  <a:lumMod val="75000"/>
                </a:schemeClr>
              </a:solidFill>
              <a:effectLst>
                <a:outerShdw blurRad="50800" dist="38100" dir="2700000" algn="tl">
                  <a:prstClr val="black">
                    <a:alpha val="40000"/>
                  </a:prstClr>
                </a:outerShdw>
              </a:effectLst>
              <a:latin typeface="Calibri"/>
              <a:ea typeface="+mn-ea"/>
              <a:cs typeface="Arial"/>
            </a:endParaRPr>
          </a:p>
        </p:txBody>
      </p:sp>
      <p:pic>
        <p:nvPicPr>
          <p:cNvPr id="4" name="Image 3" descr="M:\LOGO\Logo UF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475656" cy="17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29242" y="1268760"/>
            <a:ext cx="7200800" cy="646331"/>
          </a:xfrm>
          <a:prstGeom prst="rect">
            <a:avLst/>
          </a:prstGeom>
        </p:spPr>
        <p:txBody>
          <a:bodyPr wrap="square">
            <a:spAutoFit/>
          </a:bodyPr>
          <a:lstStyle/>
          <a:p>
            <a:r>
              <a:rPr lang="fr-FR" sz="3600" b="1" dirty="0"/>
              <a:t>Le renforcement des droits propres</a:t>
            </a:r>
            <a:endParaRPr lang="fr-FR" sz="3600" b="1" dirty="0" smtClean="0"/>
          </a:p>
        </p:txBody>
      </p:sp>
      <p:sp>
        <p:nvSpPr>
          <p:cNvPr id="7" name="Rectangle 6"/>
          <p:cNvSpPr/>
          <p:nvPr/>
        </p:nvSpPr>
        <p:spPr>
          <a:xfrm>
            <a:off x="1729242" y="2053239"/>
            <a:ext cx="7200800" cy="1126462"/>
          </a:xfrm>
          <a:prstGeom prst="rect">
            <a:avLst/>
          </a:prstGeom>
        </p:spPr>
        <p:txBody>
          <a:bodyPr wrap="square">
            <a:spAutoFit/>
          </a:bodyPr>
          <a:lstStyle/>
          <a:p>
            <a:pPr>
              <a:lnSpc>
                <a:spcPct val="80000"/>
              </a:lnSpc>
              <a:defRPr/>
            </a:pPr>
            <a:endParaRPr lang="fr-FR" sz="2800" b="1" dirty="0"/>
          </a:p>
          <a:p>
            <a:pPr>
              <a:lnSpc>
                <a:spcPct val="80000"/>
              </a:lnSpc>
              <a:defRPr/>
            </a:pPr>
            <a:endParaRPr lang="fr-FR" sz="2800" b="1" dirty="0">
              <a:solidFill>
                <a:srgbClr val="FF0000"/>
              </a:solidFill>
            </a:endParaRPr>
          </a:p>
          <a:p>
            <a:pPr>
              <a:lnSpc>
                <a:spcPct val="80000"/>
              </a:lnSpc>
              <a:defRPr/>
            </a:pPr>
            <a:r>
              <a:rPr lang="fr-FR" sz="2800" b="1" dirty="0" smtClean="0">
                <a:solidFill>
                  <a:srgbClr val="FF0000"/>
                </a:solidFill>
              </a:rPr>
              <a:t>   </a:t>
            </a:r>
            <a:endParaRPr lang="fr-FR" sz="2800" dirty="0"/>
          </a:p>
        </p:txBody>
      </p:sp>
      <p:sp>
        <p:nvSpPr>
          <p:cNvPr id="3" name="Rectangle 2"/>
          <p:cNvSpPr/>
          <p:nvPr/>
        </p:nvSpPr>
        <p:spPr>
          <a:xfrm>
            <a:off x="1714506" y="2067521"/>
            <a:ext cx="7200800" cy="4191917"/>
          </a:xfrm>
          <a:prstGeom prst="rect">
            <a:avLst/>
          </a:prstGeom>
        </p:spPr>
        <p:txBody>
          <a:bodyPr wrap="square">
            <a:spAutoFit/>
          </a:bodyPr>
          <a:lstStyle/>
          <a:p>
            <a:pPr>
              <a:lnSpc>
                <a:spcPct val="90000"/>
              </a:lnSpc>
              <a:defRPr/>
            </a:pPr>
            <a:r>
              <a:rPr lang="fr-FR" sz="2800" b="1" dirty="0"/>
              <a:t>Il passe par </a:t>
            </a:r>
            <a:r>
              <a:rPr lang="fr-FR" sz="2800" b="1" dirty="0" smtClean="0"/>
              <a:t>:</a:t>
            </a:r>
          </a:p>
          <a:p>
            <a:pPr>
              <a:lnSpc>
                <a:spcPct val="90000"/>
              </a:lnSpc>
              <a:defRPr/>
            </a:pPr>
            <a:endParaRPr lang="fr-FR" sz="2800" b="1" dirty="0"/>
          </a:p>
          <a:p>
            <a:pPr marL="342900" indent="-342900">
              <a:lnSpc>
                <a:spcPct val="90000"/>
              </a:lnSpc>
              <a:buFont typeface="Arial" panose="020B0604020202020204" pitchFamily="34" charset="0"/>
              <a:buChar char="•"/>
              <a:defRPr/>
            </a:pPr>
            <a:r>
              <a:rPr lang="fr-FR" sz="2800" b="1" dirty="0"/>
              <a:t>L’égalité salariale (et plus généralement de rémunération) hommes femmes</a:t>
            </a:r>
          </a:p>
          <a:p>
            <a:pPr marL="342900" indent="-342900">
              <a:lnSpc>
                <a:spcPct val="90000"/>
              </a:lnSpc>
              <a:buFont typeface="Arial" panose="020B0604020202020204" pitchFamily="34" charset="0"/>
              <a:buChar char="•"/>
              <a:defRPr/>
            </a:pPr>
            <a:r>
              <a:rPr lang="fr-FR" sz="2800" b="1" dirty="0"/>
              <a:t>Dans le privé revenir aux dix meilleures années pour le calcul de la pension</a:t>
            </a:r>
          </a:p>
          <a:p>
            <a:pPr marL="342900" indent="-342900">
              <a:lnSpc>
                <a:spcPct val="90000"/>
              </a:lnSpc>
              <a:buFont typeface="Arial" panose="020B0604020202020204" pitchFamily="34" charset="0"/>
              <a:buChar char="•"/>
              <a:defRPr/>
            </a:pPr>
            <a:r>
              <a:rPr lang="fr-FR" sz="2800" b="1" dirty="0"/>
              <a:t>Pouvoir amener l’employeur à cotiser sur un temps plein en cas de temps partiel</a:t>
            </a:r>
          </a:p>
          <a:p>
            <a:pPr marL="342900" indent="-342900">
              <a:lnSpc>
                <a:spcPct val="90000"/>
              </a:lnSpc>
              <a:buFont typeface="Arial" panose="020B0604020202020204" pitchFamily="34" charset="0"/>
              <a:buChar char="•"/>
              <a:defRPr/>
            </a:pPr>
            <a:r>
              <a:rPr lang="fr-FR" sz="2800" b="1" dirty="0"/>
              <a:t>L’institution d’un minimum contributif à l’ARRCO</a:t>
            </a:r>
          </a:p>
          <a:p>
            <a:pPr>
              <a:lnSpc>
                <a:spcPct val="80000"/>
              </a:lnSpc>
              <a:defRPr/>
            </a:pPr>
            <a:endParaRPr lang="fr-FR" b="1" dirty="0"/>
          </a:p>
        </p:txBody>
      </p:sp>
      <p:pic>
        <p:nvPicPr>
          <p:cNvPr id="6" name="Image 5"/>
          <p:cNvPicPr>
            <a:picLocks noChangeAspect="1"/>
          </p:cNvPicPr>
          <p:nvPr/>
        </p:nvPicPr>
        <p:blipFill>
          <a:blip r:embed="rId4"/>
          <a:stretch>
            <a:fillRect/>
          </a:stretch>
        </p:blipFill>
        <p:spPr>
          <a:xfrm>
            <a:off x="0" y="3469264"/>
            <a:ext cx="1809986" cy="1388430"/>
          </a:xfrm>
          <a:prstGeom prst="rect">
            <a:avLst/>
          </a:prstGeom>
        </p:spPr>
      </p:pic>
    </p:spTree>
    <p:extLst>
      <p:ext uri="{BB962C8B-B14F-4D97-AF65-F5344CB8AC3E}">
        <p14:creationId xmlns:p14="http://schemas.microsoft.com/office/powerpoint/2010/main" val="392422696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188640"/>
            <a:ext cx="7681913" cy="415836"/>
          </a:xfrm>
        </p:spPr>
        <p:txBody>
          <a:bodyPr/>
          <a:lstStyle/>
          <a:p>
            <a:pPr algn="ctr" defTabSz="914400">
              <a:lnSpc>
                <a:spcPct val="90000"/>
              </a:lnSpc>
              <a:spcBef>
                <a:spcPts val="0"/>
              </a:spcBef>
              <a:buNone/>
            </a:pPr>
            <a:r>
              <a:rPr lang="fr-FR" sz="3000" b="1" i="0" spc="-150" dirty="0" smtClean="0">
                <a:solidFill>
                  <a:schemeClr val="bg2">
                    <a:lumMod val="75000"/>
                  </a:schemeClr>
                </a:solidFill>
                <a:effectLst>
                  <a:outerShdw blurRad="50800" dist="38100" dir="2700000" algn="tl">
                    <a:prstClr val="black">
                      <a:alpha val="40000"/>
                    </a:prstClr>
                  </a:outerShdw>
                </a:effectLst>
                <a:latin typeface="Calibri"/>
                <a:ea typeface="+mn-ea"/>
                <a:cs typeface="Arial"/>
              </a:rPr>
              <a:t>La construction de la pauvreté des femmes retraitées</a:t>
            </a:r>
            <a:endParaRPr lang="fr-FR" sz="3000" b="1" i="0" spc="-150" dirty="0">
              <a:solidFill>
                <a:schemeClr val="bg2">
                  <a:lumMod val="75000"/>
                </a:schemeClr>
              </a:solidFill>
              <a:effectLst>
                <a:outerShdw blurRad="50800" dist="38100" dir="2700000" algn="tl">
                  <a:prstClr val="black">
                    <a:alpha val="40000"/>
                  </a:prstClr>
                </a:outerShdw>
              </a:effectLst>
              <a:latin typeface="Calibri"/>
              <a:ea typeface="+mn-ea"/>
              <a:cs typeface="Arial"/>
            </a:endParaRPr>
          </a:p>
        </p:txBody>
      </p:sp>
      <p:pic>
        <p:nvPicPr>
          <p:cNvPr id="4" name="Image 3" descr="M:\LOGO\Logo UF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475656" cy="17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29242" y="1268760"/>
            <a:ext cx="7200800" cy="646331"/>
          </a:xfrm>
          <a:prstGeom prst="rect">
            <a:avLst/>
          </a:prstGeom>
        </p:spPr>
        <p:txBody>
          <a:bodyPr wrap="square">
            <a:spAutoFit/>
          </a:bodyPr>
          <a:lstStyle/>
          <a:p>
            <a:r>
              <a:rPr lang="fr-FR" sz="3600" b="1" dirty="0"/>
              <a:t>Quelques autres pistes</a:t>
            </a:r>
            <a:endParaRPr lang="fr-FR" sz="3600" b="1" dirty="0" smtClean="0"/>
          </a:p>
        </p:txBody>
      </p:sp>
      <p:sp>
        <p:nvSpPr>
          <p:cNvPr id="7" name="Rectangle 6"/>
          <p:cNvSpPr/>
          <p:nvPr/>
        </p:nvSpPr>
        <p:spPr>
          <a:xfrm>
            <a:off x="1729242" y="2053239"/>
            <a:ext cx="7200800" cy="1126462"/>
          </a:xfrm>
          <a:prstGeom prst="rect">
            <a:avLst/>
          </a:prstGeom>
        </p:spPr>
        <p:txBody>
          <a:bodyPr wrap="square">
            <a:spAutoFit/>
          </a:bodyPr>
          <a:lstStyle/>
          <a:p>
            <a:pPr>
              <a:lnSpc>
                <a:spcPct val="80000"/>
              </a:lnSpc>
              <a:defRPr/>
            </a:pPr>
            <a:endParaRPr lang="fr-FR" sz="2800" b="1" dirty="0"/>
          </a:p>
          <a:p>
            <a:pPr>
              <a:lnSpc>
                <a:spcPct val="80000"/>
              </a:lnSpc>
              <a:defRPr/>
            </a:pPr>
            <a:endParaRPr lang="fr-FR" sz="2800" b="1" dirty="0">
              <a:solidFill>
                <a:srgbClr val="FF0000"/>
              </a:solidFill>
            </a:endParaRPr>
          </a:p>
          <a:p>
            <a:pPr>
              <a:lnSpc>
                <a:spcPct val="80000"/>
              </a:lnSpc>
              <a:defRPr/>
            </a:pPr>
            <a:r>
              <a:rPr lang="fr-FR" sz="2800" b="1" dirty="0" smtClean="0">
                <a:solidFill>
                  <a:srgbClr val="FF0000"/>
                </a:solidFill>
              </a:rPr>
              <a:t>   </a:t>
            </a:r>
            <a:endParaRPr lang="fr-FR" sz="2800" dirty="0"/>
          </a:p>
        </p:txBody>
      </p:sp>
      <p:sp>
        <p:nvSpPr>
          <p:cNvPr id="3" name="Rectangle 2"/>
          <p:cNvSpPr/>
          <p:nvPr/>
        </p:nvSpPr>
        <p:spPr>
          <a:xfrm>
            <a:off x="1714506" y="2067521"/>
            <a:ext cx="7200800" cy="3539430"/>
          </a:xfrm>
          <a:prstGeom prst="rect">
            <a:avLst/>
          </a:prstGeom>
        </p:spPr>
        <p:txBody>
          <a:bodyPr wrap="square">
            <a:spAutoFit/>
          </a:bodyPr>
          <a:lstStyle/>
          <a:p>
            <a:pPr marL="457200" indent="-457200">
              <a:buFont typeface="Arial" panose="020B0604020202020204" pitchFamily="34" charset="0"/>
              <a:buChar char="•"/>
              <a:defRPr/>
            </a:pPr>
            <a:r>
              <a:rPr lang="fr-FR" sz="2800" b="1" dirty="0"/>
              <a:t>Partage des droits en cas de divorce ou de concubinage.</a:t>
            </a:r>
          </a:p>
          <a:p>
            <a:pPr marL="457200" indent="-457200">
              <a:buFont typeface="Arial" panose="020B0604020202020204" pitchFamily="34" charset="0"/>
              <a:buChar char="•"/>
              <a:defRPr/>
            </a:pPr>
            <a:r>
              <a:rPr lang="fr-FR" sz="2800" b="1" dirty="0"/>
              <a:t>Garder 1,5 part </a:t>
            </a:r>
            <a:r>
              <a:rPr lang="fr-FR" sz="2800" b="1" dirty="0" smtClean="0"/>
              <a:t>impôts </a:t>
            </a:r>
            <a:r>
              <a:rPr lang="fr-FR" sz="2800" b="1" dirty="0"/>
              <a:t>pour les personnes seules ayant eu des enfants </a:t>
            </a:r>
            <a:r>
              <a:rPr lang="fr-FR" sz="2800" b="1" dirty="0" smtClean="0"/>
              <a:t>même </a:t>
            </a:r>
            <a:r>
              <a:rPr lang="fr-FR" sz="2800" b="1" dirty="0"/>
              <a:t>si elles ne les ont pas </a:t>
            </a:r>
            <a:r>
              <a:rPr lang="fr-FR" sz="2800" b="1" dirty="0" smtClean="0"/>
              <a:t>élevé </a:t>
            </a:r>
            <a:r>
              <a:rPr lang="fr-FR" sz="2800" b="1" dirty="0"/>
              <a:t>seules cinq ans.</a:t>
            </a:r>
          </a:p>
          <a:p>
            <a:pPr marL="457200" indent="-457200">
              <a:buFont typeface="Arial" panose="020B0604020202020204" pitchFamily="34" charset="0"/>
              <a:buChar char="•"/>
              <a:defRPr/>
            </a:pPr>
            <a:r>
              <a:rPr lang="fr-FR" sz="2800" b="1" dirty="0"/>
              <a:t>Prise en compte du PACS</a:t>
            </a:r>
          </a:p>
          <a:p>
            <a:pPr marL="457200" indent="-457200">
              <a:buFont typeface="Arial" panose="020B0604020202020204" pitchFamily="34" charset="0"/>
              <a:buChar char="•"/>
              <a:defRPr/>
            </a:pPr>
            <a:r>
              <a:rPr lang="fr-FR" sz="2800" b="1" dirty="0"/>
              <a:t>Les enfants encore à charge pendant la retraite</a:t>
            </a:r>
            <a:endParaRPr lang="fr-FR" b="1" dirty="0"/>
          </a:p>
        </p:txBody>
      </p:sp>
      <p:pic>
        <p:nvPicPr>
          <p:cNvPr id="8" name="Image 7"/>
          <p:cNvPicPr>
            <a:picLocks noChangeAspect="1"/>
          </p:cNvPicPr>
          <p:nvPr/>
        </p:nvPicPr>
        <p:blipFill>
          <a:blip r:embed="rId4"/>
          <a:stretch>
            <a:fillRect/>
          </a:stretch>
        </p:blipFill>
        <p:spPr>
          <a:xfrm>
            <a:off x="0" y="3469264"/>
            <a:ext cx="1809986" cy="1388430"/>
          </a:xfrm>
          <a:prstGeom prst="rect">
            <a:avLst/>
          </a:prstGeom>
        </p:spPr>
      </p:pic>
    </p:spTree>
    <p:extLst>
      <p:ext uri="{BB962C8B-B14F-4D97-AF65-F5344CB8AC3E}">
        <p14:creationId xmlns:p14="http://schemas.microsoft.com/office/powerpoint/2010/main" val="120798930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188640"/>
            <a:ext cx="7681913" cy="415836"/>
          </a:xfrm>
        </p:spPr>
        <p:txBody>
          <a:bodyPr/>
          <a:lstStyle/>
          <a:p>
            <a:pPr algn="ctr" defTabSz="914400">
              <a:lnSpc>
                <a:spcPct val="90000"/>
              </a:lnSpc>
              <a:spcBef>
                <a:spcPts val="0"/>
              </a:spcBef>
              <a:buNone/>
            </a:pPr>
            <a:r>
              <a:rPr lang="fr-FR" sz="3000" b="1" i="0" spc="-150" dirty="0" smtClean="0">
                <a:solidFill>
                  <a:schemeClr val="bg2">
                    <a:lumMod val="75000"/>
                  </a:schemeClr>
                </a:solidFill>
                <a:effectLst>
                  <a:outerShdw blurRad="50800" dist="38100" dir="2700000" algn="tl">
                    <a:prstClr val="black">
                      <a:alpha val="40000"/>
                    </a:prstClr>
                  </a:outerShdw>
                </a:effectLst>
                <a:latin typeface="Calibri"/>
                <a:ea typeface="+mn-ea"/>
                <a:cs typeface="Arial"/>
              </a:rPr>
              <a:t>La construction de la pauvreté des femmes retraitées</a:t>
            </a:r>
            <a:endParaRPr lang="fr-FR" sz="3000" b="1" i="0" spc="-150" dirty="0">
              <a:solidFill>
                <a:schemeClr val="bg2">
                  <a:lumMod val="75000"/>
                </a:schemeClr>
              </a:solidFill>
              <a:effectLst>
                <a:outerShdw blurRad="50800" dist="38100" dir="2700000" algn="tl">
                  <a:prstClr val="black">
                    <a:alpha val="40000"/>
                  </a:prstClr>
                </a:outerShdw>
              </a:effectLst>
              <a:latin typeface="Calibri"/>
              <a:ea typeface="+mn-ea"/>
              <a:cs typeface="Arial"/>
            </a:endParaRPr>
          </a:p>
        </p:txBody>
      </p:sp>
      <p:pic>
        <p:nvPicPr>
          <p:cNvPr id="4" name="Image 3" descr="M:\LOGO\Logo UF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475656" cy="17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729242" y="2053239"/>
            <a:ext cx="7200800" cy="1126462"/>
          </a:xfrm>
          <a:prstGeom prst="rect">
            <a:avLst/>
          </a:prstGeom>
        </p:spPr>
        <p:txBody>
          <a:bodyPr wrap="square">
            <a:spAutoFit/>
          </a:bodyPr>
          <a:lstStyle/>
          <a:p>
            <a:pPr>
              <a:lnSpc>
                <a:spcPct val="80000"/>
              </a:lnSpc>
              <a:defRPr/>
            </a:pPr>
            <a:endParaRPr lang="fr-FR" sz="2800" b="1" dirty="0"/>
          </a:p>
          <a:p>
            <a:pPr>
              <a:lnSpc>
                <a:spcPct val="80000"/>
              </a:lnSpc>
              <a:defRPr/>
            </a:pPr>
            <a:endParaRPr lang="fr-FR" sz="2800" b="1" dirty="0">
              <a:solidFill>
                <a:srgbClr val="FF0000"/>
              </a:solidFill>
            </a:endParaRPr>
          </a:p>
          <a:p>
            <a:pPr>
              <a:lnSpc>
                <a:spcPct val="80000"/>
              </a:lnSpc>
              <a:defRPr/>
            </a:pPr>
            <a:r>
              <a:rPr lang="fr-FR" sz="2800" b="1" dirty="0" smtClean="0">
                <a:solidFill>
                  <a:srgbClr val="FF0000"/>
                </a:solidFill>
              </a:rPr>
              <a:t>   </a:t>
            </a:r>
            <a:endParaRPr lang="fr-FR" sz="2800" dirty="0"/>
          </a:p>
        </p:txBody>
      </p:sp>
      <p:sp>
        <p:nvSpPr>
          <p:cNvPr id="3" name="Rectangle 2"/>
          <p:cNvSpPr/>
          <p:nvPr/>
        </p:nvSpPr>
        <p:spPr>
          <a:xfrm>
            <a:off x="1714506" y="2067521"/>
            <a:ext cx="7200800" cy="2554545"/>
          </a:xfrm>
          <a:prstGeom prst="rect">
            <a:avLst/>
          </a:prstGeom>
        </p:spPr>
        <p:txBody>
          <a:bodyPr wrap="square">
            <a:spAutoFit/>
          </a:bodyPr>
          <a:lstStyle/>
          <a:p>
            <a:pPr>
              <a:defRPr/>
            </a:pPr>
            <a:r>
              <a:rPr lang="fr-FR" sz="8000" b="1" i="1" dirty="0">
                <a:solidFill>
                  <a:srgbClr val="FF0000"/>
                </a:solidFill>
                <a:latin typeface="Palatino Linotype" pitchFamily="18" charset="0"/>
              </a:rPr>
              <a:t>Merci de votre attention</a:t>
            </a:r>
            <a:endParaRPr lang="fr-FR" sz="8000" b="1" dirty="0">
              <a:solidFill>
                <a:srgbClr val="FF0000"/>
              </a:solidFill>
            </a:endParaRPr>
          </a:p>
        </p:txBody>
      </p:sp>
    </p:spTree>
    <p:extLst>
      <p:ext uri="{BB962C8B-B14F-4D97-AF65-F5344CB8AC3E}">
        <p14:creationId xmlns:p14="http://schemas.microsoft.com/office/powerpoint/2010/main" val="154746983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188640"/>
            <a:ext cx="7681913" cy="415836"/>
          </a:xfrm>
        </p:spPr>
        <p:txBody>
          <a:bodyPr/>
          <a:lstStyle/>
          <a:p>
            <a:pPr algn="ctr" defTabSz="914400">
              <a:lnSpc>
                <a:spcPct val="90000"/>
              </a:lnSpc>
              <a:spcBef>
                <a:spcPts val="0"/>
              </a:spcBef>
              <a:buNone/>
            </a:pPr>
            <a:r>
              <a:rPr lang="fr-FR" sz="3000" b="1" i="0" spc="-150" dirty="0" smtClean="0">
                <a:solidFill>
                  <a:schemeClr val="bg2">
                    <a:lumMod val="75000"/>
                  </a:schemeClr>
                </a:solidFill>
                <a:effectLst>
                  <a:outerShdw blurRad="50800" dist="38100" dir="2700000" algn="tl">
                    <a:prstClr val="black">
                      <a:alpha val="40000"/>
                    </a:prstClr>
                  </a:outerShdw>
                </a:effectLst>
                <a:latin typeface="Calibri"/>
                <a:ea typeface="+mn-ea"/>
                <a:cs typeface="Arial"/>
              </a:rPr>
              <a:t>La construction de la pauvreté des femmes retraitées</a:t>
            </a:r>
            <a:endParaRPr lang="fr-FR" sz="3000" b="1" i="0" spc="-150" dirty="0">
              <a:solidFill>
                <a:schemeClr val="bg2">
                  <a:lumMod val="75000"/>
                </a:schemeClr>
              </a:solidFill>
              <a:effectLst>
                <a:outerShdw blurRad="50800" dist="38100" dir="2700000" algn="tl">
                  <a:prstClr val="black">
                    <a:alpha val="40000"/>
                  </a:prstClr>
                </a:outerShdw>
              </a:effectLst>
              <a:latin typeface="Calibri"/>
              <a:ea typeface="+mn-ea"/>
              <a:cs typeface="Arial"/>
            </a:endParaRPr>
          </a:p>
        </p:txBody>
      </p:sp>
      <p:pic>
        <p:nvPicPr>
          <p:cNvPr id="4" name="Image 3" descr="M:\LOGO\Logo UF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475656" cy="17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691680" y="1268760"/>
            <a:ext cx="7200800" cy="5447645"/>
          </a:xfrm>
          <a:prstGeom prst="rect">
            <a:avLst/>
          </a:prstGeom>
        </p:spPr>
        <p:txBody>
          <a:bodyPr wrap="square">
            <a:spAutoFit/>
          </a:bodyPr>
          <a:lstStyle/>
          <a:p>
            <a:r>
              <a:rPr lang="en-US" sz="3600" b="1" dirty="0"/>
              <a:t>Les régimes de </a:t>
            </a:r>
            <a:r>
              <a:rPr lang="en-US" sz="3600" b="1" dirty="0" smtClean="0"/>
              <a:t>base:</a:t>
            </a:r>
          </a:p>
          <a:p>
            <a:endParaRPr lang="en-US" sz="3600" b="1" dirty="0" smtClean="0"/>
          </a:p>
          <a:p>
            <a:pPr marL="342900" indent="-342900">
              <a:buFont typeface="Arial" panose="020B0604020202020204" pitchFamily="34" charset="0"/>
              <a:buChar char="•"/>
              <a:defRPr/>
            </a:pPr>
            <a:r>
              <a:rPr lang="fr-FR" sz="2400" b="1" dirty="0">
                <a:solidFill>
                  <a:srgbClr val="FF0000"/>
                </a:solidFill>
              </a:rPr>
              <a:t>Il en existe plusieurs dizaines, </a:t>
            </a:r>
            <a:r>
              <a:rPr lang="fr-FR" sz="2400" b="1" dirty="0" smtClean="0">
                <a:solidFill>
                  <a:srgbClr val="FF0000"/>
                </a:solidFill>
              </a:rPr>
              <a:t>chaque </a:t>
            </a:r>
            <a:r>
              <a:rPr lang="fr-FR" sz="2400" b="1" dirty="0">
                <a:solidFill>
                  <a:srgbClr val="FF0000"/>
                </a:solidFill>
              </a:rPr>
              <a:t>salarié a cotisé à un ou plusieurs </a:t>
            </a:r>
            <a:r>
              <a:rPr lang="fr-FR" sz="2400" b="1" dirty="0" smtClean="0">
                <a:solidFill>
                  <a:srgbClr val="FF0000"/>
                </a:solidFill>
              </a:rPr>
              <a:t>régimes.  </a:t>
            </a:r>
            <a:endParaRPr lang="fr-FR" sz="2400" b="1" dirty="0">
              <a:solidFill>
                <a:srgbClr val="FF0000"/>
              </a:solidFill>
            </a:endParaRPr>
          </a:p>
          <a:p>
            <a:pPr marL="342900" indent="-342900">
              <a:buFont typeface="Arial" panose="020B0604020202020204" pitchFamily="34" charset="0"/>
              <a:buChar char="•"/>
              <a:defRPr/>
            </a:pPr>
            <a:r>
              <a:rPr lang="fr-FR" sz="2400" b="1" dirty="0">
                <a:solidFill>
                  <a:srgbClr val="FF0000"/>
                </a:solidFill>
              </a:rPr>
              <a:t>Les pensions des régimes de bases dépendent de la durée de cotisation dans le régime et d’un salaire de référence fonction, pour les salariés du </a:t>
            </a:r>
            <a:r>
              <a:rPr lang="fr-FR" sz="2400" b="1" dirty="0" smtClean="0">
                <a:solidFill>
                  <a:srgbClr val="FF0000"/>
                </a:solidFill>
              </a:rPr>
              <a:t>privé </a:t>
            </a:r>
            <a:r>
              <a:rPr lang="fr-FR" sz="2400" b="1" dirty="0">
                <a:solidFill>
                  <a:srgbClr val="FF0000"/>
                </a:solidFill>
              </a:rPr>
              <a:t>des salaires des 25 meilleures </a:t>
            </a:r>
            <a:r>
              <a:rPr lang="fr-FR" sz="2400" b="1" dirty="0" smtClean="0">
                <a:solidFill>
                  <a:srgbClr val="FF0000"/>
                </a:solidFill>
              </a:rPr>
              <a:t>années, </a:t>
            </a:r>
            <a:r>
              <a:rPr lang="fr-FR" sz="2400" b="1" dirty="0">
                <a:solidFill>
                  <a:srgbClr val="FF0000"/>
                </a:solidFill>
              </a:rPr>
              <a:t>mais dans le public du salaire indiciaire des 6 derniers mois.</a:t>
            </a:r>
          </a:p>
          <a:p>
            <a:pPr marL="342900" indent="-342900">
              <a:buFont typeface="Arial" panose="020B0604020202020204" pitchFamily="34" charset="0"/>
              <a:buChar char="•"/>
              <a:defRPr/>
            </a:pPr>
            <a:r>
              <a:rPr lang="fr-FR" sz="2400" b="1" dirty="0">
                <a:solidFill>
                  <a:srgbClr val="FF0000"/>
                </a:solidFill>
              </a:rPr>
              <a:t>Dans tous les régimes est pris en compte la durée totale de cotisation du salarié tous régimes confondus.   </a:t>
            </a:r>
          </a:p>
          <a:p>
            <a:pPr marL="571500" indent="-571500">
              <a:buFont typeface="Arial" panose="020B0604020202020204" pitchFamily="34" charset="0"/>
              <a:buChar char="•"/>
            </a:pPr>
            <a:endParaRPr lang="fr-FR" sz="3600" b="1" dirty="0">
              <a:solidFill>
                <a:srgbClr val="FF0000"/>
              </a:solidFill>
            </a:endParaRPr>
          </a:p>
        </p:txBody>
      </p:sp>
      <p:pic>
        <p:nvPicPr>
          <p:cNvPr id="6" name="Image 5"/>
          <p:cNvPicPr>
            <a:picLocks noChangeAspect="1"/>
          </p:cNvPicPr>
          <p:nvPr/>
        </p:nvPicPr>
        <p:blipFill>
          <a:blip r:embed="rId4"/>
          <a:stretch>
            <a:fillRect/>
          </a:stretch>
        </p:blipFill>
        <p:spPr>
          <a:xfrm>
            <a:off x="-5643" y="3429000"/>
            <a:ext cx="1697323" cy="1589867"/>
          </a:xfrm>
          <a:prstGeom prst="rect">
            <a:avLst/>
          </a:prstGeom>
        </p:spPr>
      </p:pic>
    </p:spTree>
    <p:extLst>
      <p:ext uri="{BB962C8B-B14F-4D97-AF65-F5344CB8AC3E}">
        <p14:creationId xmlns:p14="http://schemas.microsoft.com/office/powerpoint/2010/main" val="96236160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188640"/>
            <a:ext cx="7681913" cy="415836"/>
          </a:xfrm>
        </p:spPr>
        <p:txBody>
          <a:bodyPr/>
          <a:lstStyle/>
          <a:p>
            <a:pPr algn="ctr" defTabSz="914400">
              <a:lnSpc>
                <a:spcPct val="90000"/>
              </a:lnSpc>
              <a:spcBef>
                <a:spcPts val="0"/>
              </a:spcBef>
              <a:buNone/>
            </a:pPr>
            <a:r>
              <a:rPr lang="fr-FR" sz="3000" b="1" i="0" spc="-150" dirty="0" smtClean="0">
                <a:solidFill>
                  <a:schemeClr val="bg2">
                    <a:lumMod val="75000"/>
                  </a:schemeClr>
                </a:solidFill>
                <a:effectLst>
                  <a:outerShdw blurRad="50800" dist="38100" dir="2700000" algn="tl">
                    <a:prstClr val="black">
                      <a:alpha val="40000"/>
                    </a:prstClr>
                  </a:outerShdw>
                </a:effectLst>
                <a:latin typeface="Calibri"/>
                <a:ea typeface="+mn-ea"/>
                <a:cs typeface="Arial"/>
              </a:rPr>
              <a:t>La construction de la pauvreté des femmes retraitées</a:t>
            </a:r>
            <a:endParaRPr lang="fr-FR" sz="3000" b="1" i="0" spc="-150" dirty="0">
              <a:solidFill>
                <a:schemeClr val="bg2">
                  <a:lumMod val="75000"/>
                </a:schemeClr>
              </a:solidFill>
              <a:effectLst>
                <a:outerShdw blurRad="50800" dist="38100" dir="2700000" algn="tl">
                  <a:prstClr val="black">
                    <a:alpha val="40000"/>
                  </a:prstClr>
                </a:outerShdw>
              </a:effectLst>
              <a:latin typeface="Calibri"/>
              <a:ea typeface="+mn-ea"/>
              <a:cs typeface="Arial"/>
            </a:endParaRPr>
          </a:p>
        </p:txBody>
      </p:sp>
      <p:pic>
        <p:nvPicPr>
          <p:cNvPr id="4" name="Image 3" descr="M:\LOGO\Logo UF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475656" cy="17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14924" y="1299676"/>
            <a:ext cx="7200800" cy="4091889"/>
          </a:xfrm>
          <a:prstGeom prst="rect">
            <a:avLst/>
          </a:prstGeom>
        </p:spPr>
        <p:txBody>
          <a:bodyPr wrap="square">
            <a:spAutoFit/>
          </a:bodyPr>
          <a:lstStyle/>
          <a:p>
            <a:r>
              <a:rPr lang="en-US" sz="3600" b="1" dirty="0"/>
              <a:t>Les régimes </a:t>
            </a:r>
            <a:r>
              <a:rPr lang="en-US" sz="3600" b="1" dirty="0" err="1"/>
              <a:t>complémentaires</a:t>
            </a:r>
            <a:r>
              <a:rPr lang="en-US" sz="3600" b="1" dirty="0"/>
              <a:t> et </a:t>
            </a:r>
            <a:r>
              <a:rPr lang="en-US" sz="3600" b="1" dirty="0" err="1" smtClean="0"/>
              <a:t>supplémentaires</a:t>
            </a:r>
            <a:r>
              <a:rPr lang="en-US" sz="3600" b="1" dirty="0" smtClean="0"/>
              <a:t>:</a:t>
            </a:r>
          </a:p>
          <a:p>
            <a:endParaRPr lang="en-US" sz="3600" b="1" dirty="0">
              <a:solidFill>
                <a:srgbClr val="FF0000"/>
              </a:solidFill>
            </a:endParaRPr>
          </a:p>
          <a:p>
            <a:pPr indent="-341313">
              <a:lnSpc>
                <a:spcPct val="80000"/>
              </a:lnSpc>
              <a:spcBef>
                <a:spcPts val="700"/>
              </a:spcBef>
              <a:buFontTx/>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800" b="1" dirty="0">
                <a:solidFill>
                  <a:srgbClr val="FF0000"/>
                </a:solidFill>
              </a:rPr>
              <a:t>Ils sont très divers et représentent de quelques % à plus de 50% de la pension (</a:t>
            </a:r>
            <a:r>
              <a:rPr lang="fr-FR" sz="2800" b="1" dirty="0" smtClean="0">
                <a:solidFill>
                  <a:srgbClr val="FF0000"/>
                </a:solidFill>
              </a:rPr>
              <a:t>ARRCO/AGIRC </a:t>
            </a:r>
            <a:r>
              <a:rPr lang="fr-FR" sz="2800" b="1" dirty="0">
                <a:solidFill>
                  <a:srgbClr val="FF0000"/>
                </a:solidFill>
              </a:rPr>
              <a:t>dans le privé</a:t>
            </a:r>
            <a:r>
              <a:rPr lang="fr-FR" sz="2800" b="1" dirty="0" smtClean="0">
                <a:solidFill>
                  <a:srgbClr val="FF0000"/>
                </a:solidFill>
              </a:rPr>
              <a:t>).</a:t>
            </a:r>
          </a:p>
          <a:p>
            <a:pPr indent="-341313">
              <a:lnSpc>
                <a:spcPct val="80000"/>
              </a:lnSpc>
              <a:spcBef>
                <a:spcPts val="700"/>
              </a:spcBef>
              <a:buFontTx/>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fr-FR" sz="2800" b="1" dirty="0">
              <a:solidFill>
                <a:srgbClr val="FF0000"/>
              </a:solidFill>
            </a:endParaRPr>
          </a:p>
          <a:p>
            <a:pPr indent="-341313">
              <a:lnSpc>
                <a:spcPct val="80000"/>
              </a:lnSpc>
              <a:spcBef>
                <a:spcPts val="700"/>
              </a:spcBef>
              <a:buFontTx/>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800" b="1" dirty="0" smtClean="0">
                <a:solidFill>
                  <a:srgbClr val="FF0000"/>
                </a:solidFill>
              </a:rPr>
              <a:t>Les </a:t>
            </a:r>
            <a:r>
              <a:rPr lang="fr-FR" sz="2800" b="1" dirty="0">
                <a:solidFill>
                  <a:srgbClr val="FF0000"/>
                </a:solidFill>
              </a:rPr>
              <a:t>régimes </a:t>
            </a:r>
            <a:r>
              <a:rPr lang="fr-FR" sz="2800" b="1" dirty="0" smtClean="0">
                <a:solidFill>
                  <a:srgbClr val="FF0000"/>
                </a:solidFill>
              </a:rPr>
              <a:t>complémentaires </a:t>
            </a:r>
            <a:r>
              <a:rPr lang="fr-FR" sz="2800" b="1" dirty="0">
                <a:solidFill>
                  <a:srgbClr val="FF0000"/>
                </a:solidFill>
              </a:rPr>
              <a:t>sont le plus souvent </a:t>
            </a:r>
            <a:r>
              <a:rPr lang="fr-FR" sz="2800" b="1" dirty="0" smtClean="0">
                <a:solidFill>
                  <a:srgbClr val="FF0000"/>
                </a:solidFill>
              </a:rPr>
              <a:t>obligatoires.</a:t>
            </a:r>
            <a:r>
              <a:rPr lang="fr-FR" sz="2800" dirty="0" smtClean="0"/>
              <a:t> </a:t>
            </a:r>
            <a:endParaRPr lang="fr-FR" sz="2800" dirty="0"/>
          </a:p>
        </p:txBody>
      </p:sp>
      <p:pic>
        <p:nvPicPr>
          <p:cNvPr id="3" name="Image 2"/>
          <p:cNvPicPr>
            <a:picLocks noChangeAspect="1"/>
          </p:cNvPicPr>
          <p:nvPr/>
        </p:nvPicPr>
        <p:blipFill rotWithShape="1">
          <a:blip r:embed="rId4"/>
          <a:srcRect b="31367"/>
          <a:stretch/>
        </p:blipFill>
        <p:spPr>
          <a:xfrm rot="16200000">
            <a:off x="-1506011" y="3537043"/>
            <a:ext cx="4490211" cy="1342375"/>
          </a:xfrm>
          <a:prstGeom prst="rect">
            <a:avLst/>
          </a:prstGeom>
        </p:spPr>
      </p:pic>
    </p:spTree>
    <p:extLst>
      <p:ext uri="{BB962C8B-B14F-4D97-AF65-F5344CB8AC3E}">
        <p14:creationId xmlns:p14="http://schemas.microsoft.com/office/powerpoint/2010/main" val="424740675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188640"/>
            <a:ext cx="7681913" cy="415836"/>
          </a:xfrm>
        </p:spPr>
        <p:txBody>
          <a:bodyPr/>
          <a:lstStyle/>
          <a:p>
            <a:pPr algn="ctr" defTabSz="914400">
              <a:lnSpc>
                <a:spcPct val="90000"/>
              </a:lnSpc>
              <a:spcBef>
                <a:spcPts val="0"/>
              </a:spcBef>
              <a:buNone/>
            </a:pPr>
            <a:r>
              <a:rPr lang="fr-FR" sz="3000" b="1" i="0" spc="-150" dirty="0" smtClean="0">
                <a:solidFill>
                  <a:schemeClr val="bg2">
                    <a:lumMod val="75000"/>
                  </a:schemeClr>
                </a:solidFill>
                <a:effectLst>
                  <a:outerShdw blurRad="50800" dist="38100" dir="2700000" algn="tl">
                    <a:prstClr val="black">
                      <a:alpha val="40000"/>
                    </a:prstClr>
                  </a:outerShdw>
                </a:effectLst>
                <a:latin typeface="Calibri"/>
                <a:ea typeface="+mn-ea"/>
                <a:cs typeface="Arial"/>
              </a:rPr>
              <a:t>La construction de la pauvreté des femmes retraitées</a:t>
            </a:r>
            <a:endParaRPr lang="fr-FR" sz="3000" b="1" i="0" spc="-150" dirty="0">
              <a:solidFill>
                <a:schemeClr val="bg2">
                  <a:lumMod val="75000"/>
                </a:schemeClr>
              </a:solidFill>
              <a:effectLst>
                <a:outerShdw blurRad="50800" dist="38100" dir="2700000" algn="tl">
                  <a:prstClr val="black">
                    <a:alpha val="40000"/>
                  </a:prstClr>
                </a:outerShdw>
              </a:effectLst>
              <a:latin typeface="Calibri"/>
              <a:ea typeface="+mn-ea"/>
              <a:cs typeface="Arial"/>
            </a:endParaRPr>
          </a:p>
        </p:txBody>
      </p:sp>
      <p:pic>
        <p:nvPicPr>
          <p:cNvPr id="4" name="Image 3" descr="M:\LOGO\Logo UF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475656" cy="17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14924" y="1299676"/>
            <a:ext cx="7200800" cy="4647426"/>
          </a:xfrm>
          <a:prstGeom prst="rect">
            <a:avLst/>
          </a:prstGeom>
        </p:spPr>
        <p:txBody>
          <a:bodyPr wrap="square">
            <a:spAutoFit/>
          </a:bodyPr>
          <a:lstStyle/>
          <a:p>
            <a:r>
              <a:rPr lang="en-US" sz="3600" b="1" dirty="0" smtClean="0"/>
              <a:t>Les droits </a:t>
            </a:r>
            <a:r>
              <a:rPr lang="en-US" sz="3600" b="1" dirty="0" err="1" smtClean="0"/>
              <a:t>liés</a:t>
            </a:r>
            <a:r>
              <a:rPr lang="en-US" sz="3600" b="1" dirty="0" smtClean="0"/>
              <a:t> aux </a:t>
            </a:r>
            <a:r>
              <a:rPr lang="en-US" sz="3600" b="1" dirty="0" err="1" smtClean="0"/>
              <a:t>enfants</a:t>
            </a:r>
            <a:r>
              <a:rPr lang="en-US" sz="3600" b="1" dirty="0" smtClean="0"/>
              <a:t>:</a:t>
            </a:r>
          </a:p>
          <a:p>
            <a:endParaRPr lang="en-US" sz="3600" b="1" dirty="0">
              <a:solidFill>
                <a:srgbClr val="FF0000"/>
              </a:solidFill>
            </a:endParaRPr>
          </a:p>
          <a:p>
            <a:pPr marL="457200" indent="-457200">
              <a:lnSpc>
                <a:spcPct val="80000"/>
              </a:lnSpc>
              <a:buFont typeface="Arial" panose="020B0604020202020204" pitchFamily="34" charset="0"/>
              <a:buChar char="•"/>
              <a:defRPr/>
            </a:pPr>
            <a:r>
              <a:rPr lang="fr-FR" sz="2800" b="1" dirty="0">
                <a:solidFill>
                  <a:srgbClr val="FF0000"/>
                </a:solidFill>
              </a:rPr>
              <a:t>La Majoration de Durée </a:t>
            </a:r>
            <a:r>
              <a:rPr lang="fr-FR" sz="2800" b="1" dirty="0" smtClean="0">
                <a:solidFill>
                  <a:srgbClr val="FF0000"/>
                </a:solidFill>
              </a:rPr>
              <a:t>d’Assurance: Au régime général, </a:t>
            </a:r>
            <a:r>
              <a:rPr lang="fr-FR" sz="2800" b="1" dirty="0">
                <a:solidFill>
                  <a:srgbClr val="FF0000"/>
                </a:solidFill>
              </a:rPr>
              <a:t>deux ans par enfant (depuis </a:t>
            </a:r>
            <a:r>
              <a:rPr lang="fr-FR" sz="2800" b="1" dirty="0" smtClean="0">
                <a:solidFill>
                  <a:srgbClr val="FF0000"/>
                </a:solidFill>
              </a:rPr>
              <a:t>2010, </a:t>
            </a:r>
            <a:r>
              <a:rPr lang="fr-FR" sz="2800" b="1" dirty="0">
                <a:solidFill>
                  <a:srgbClr val="FF0000"/>
                </a:solidFill>
              </a:rPr>
              <a:t>4 trimestres liés à la maternité + 4 trimestres mère ou père sur volonté du couple) mais seulement six mois dans la fonction publique</a:t>
            </a:r>
            <a:r>
              <a:rPr lang="fr-FR" sz="2800" b="1" dirty="0" smtClean="0">
                <a:solidFill>
                  <a:srgbClr val="FF0000"/>
                </a:solidFill>
              </a:rPr>
              <a:t>.</a:t>
            </a:r>
          </a:p>
          <a:p>
            <a:pPr marL="457200" indent="-457200">
              <a:lnSpc>
                <a:spcPct val="80000"/>
              </a:lnSpc>
              <a:buFont typeface="Arial" panose="020B0604020202020204" pitchFamily="34" charset="0"/>
              <a:buChar char="•"/>
              <a:defRPr/>
            </a:pPr>
            <a:endParaRPr lang="fr-FR" sz="2800" b="1" dirty="0">
              <a:solidFill>
                <a:srgbClr val="FF0000"/>
              </a:solidFill>
            </a:endParaRPr>
          </a:p>
          <a:p>
            <a:pPr marL="457200" indent="-457200">
              <a:lnSpc>
                <a:spcPct val="80000"/>
              </a:lnSpc>
              <a:buFont typeface="Arial" panose="020B0604020202020204" pitchFamily="34" charset="0"/>
              <a:buChar char="•"/>
              <a:defRPr/>
            </a:pPr>
            <a:r>
              <a:rPr lang="fr-FR" sz="2800" b="1" dirty="0">
                <a:solidFill>
                  <a:srgbClr val="FF0000"/>
                </a:solidFill>
              </a:rPr>
              <a:t>En cas d’arrêt ou de baisse d’activité liée à l’enfant </a:t>
            </a:r>
            <a:r>
              <a:rPr lang="fr-FR" sz="2800" b="1" dirty="0" smtClean="0">
                <a:solidFill>
                  <a:srgbClr val="FF0000"/>
                </a:solidFill>
              </a:rPr>
              <a:t>(Congé parental) les trimestres sont validés</a:t>
            </a:r>
            <a:endParaRPr lang="fr-FR" sz="2800" b="1" dirty="0">
              <a:solidFill>
                <a:srgbClr val="FF0000"/>
              </a:solidFill>
            </a:endParaRPr>
          </a:p>
        </p:txBody>
      </p:sp>
      <p:pic>
        <p:nvPicPr>
          <p:cNvPr id="25602" name="Picture 2" descr="http://www.ville-montmorency.fr/images/couple_enfa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0"/>
            <a:ext cx="2120790" cy="1360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84413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188640"/>
            <a:ext cx="7681913" cy="415836"/>
          </a:xfrm>
        </p:spPr>
        <p:txBody>
          <a:bodyPr/>
          <a:lstStyle/>
          <a:p>
            <a:pPr algn="ctr" defTabSz="914400">
              <a:lnSpc>
                <a:spcPct val="90000"/>
              </a:lnSpc>
              <a:spcBef>
                <a:spcPts val="0"/>
              </a:spcBef>
              <a:buNone/>
            </a:pPr>
            <a:r>
              <a:rPr lang="fr-FR" sz="3000" b="1" i="0" spc="-150" dirty="0" smtClean="0">
                <a:solidFill>
                  <a:schemeClr val="bg2">
                    <a:lumMod val="75000"/>
                  </a:schemeClr>
                </a:solidFill>
                <a:effectLst>
                  <a:outerShdw blurRad="50800" dist="38100" dir="2700000" algn="tl">
                    <a:prstClr val="black">
                      <a:alpha val="40000"/>
                    </a:prstClr>
                  </a:outerShdw>
                </a:effectLst>
                <a:latin typeface="Calibri"/>
                <a:ea typeface="+mn-ea"/>
                <a:cs typeface="Arial"/>
              </a:rPr>
              <a:t>La construction de la pauvreté des femmes retraitées</a:t>
            </a:r>
            <a:endParaRPr lang="fr-FR" sz="3000" b="1" i="0" spc="-150" dirty="0">
              <a:solidFill>
                <a:schemeClr val="bg2">
                  <a:lumMod val="75000"/>
                </a:schemeClr>
              </a:solidFill>
              <a:effectLst>
                <a:outerShdw blurRad="50800" dist="38100" dir="2700000" algn="tl">
                  <a:prstClr val="black">
                    <a:alpha val="40000"/>
                  </a:prstClr>
                </a:outerShdw>
              </a:effectLst>
              <a:latin typeface="Calibri"/>
              <a:ea typeface="+mn-ea"/>
              <a:cs typeface="Arial"/>
            </a:endParaRPr>
          </a:p>
        </p:txBody>
      </p:sp>
      <p:pic>
        <p:nvPicPr>
          <p:cNvPr id="4" name="Image 3" descr="M:\LOGO\Logo UF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475656" cy="17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14924" y="1299676"/>
            <a:ext cx="7200800" cy="4856714"/>
          </a:xfrm>
          <a:prstGeom prst="rect">
            <a:avLst/>
          </a:prstGeom>
        </p:spPr>
        <p:txBody>
          <a:bodyPr wrap="square">
            <a:spAutoFit/>
          </a:bodyPr>
          <a:lstStyle/>
          <a:p>
            <a:r>
              <a:rPr lang="en-US" sz="3600" b="1" dirty="0" smtClean="0"/>
              <a:t>Les droits </a:t>
            </a:r>
            <a:r>
              <a:rPr lang="en-US" sz="3600" b="1" dirty="0" err="1" smtClean="0"/>
              <a:t>liés</a:t>
            </a:r>
            <a:r>
              <a:rPr lang="en-US" sz="3600" b="1" dirty="0" smtClean="0"/>
              <a:t> aux </a:t>
            </a:r>
            <a:r>
              <a:rPr lang="en-US" sz="3600" b="1" dirty="0" err="1" smtClean="0"/>
              <a:t>enfants</a:t>
            </a:r>
            <a:r>
              <a:rPr lang="en-US" sz="3600" b="1" dirty="0" smtClean="0"/>
              <a:t>:</a:t>
            </a:r>
          </a:p>
          <a:p>
            <a:endParaRPr lang="en-US" sz="3600" b="1" dirty="0" smtClean="0"/>
          </a:p>
          <a:p>
            <a:pPr marL="457200" indent="-457200">
              <a:lnSpc>
                <a:spcPct val="80000"/>
              </a:lnSpc>
              <a:buFont typeface="Arial" panose="020B0604020202020204" pitchFamily="34" charset="0"/>
              <a:buChar char="•"/>
              <a:defRPr/>
            </a:pPr>
            <a:r>
              <a:rPr lang="fr-FR" sz="2800" b="1" dirty="0" smtClean="0">
                <a:solidFill>
                  <a:srgbClr val="FF0000"/>
                </a:solidFill>
              </a:rPr>
              <a:t>Si </a:t>
            </a:r>
            <a:r>
              <a:rPr lang="fr-FR" sz="2800" b="1" dirty="0">
                <a:solidFill>
                  <a:srgbClr val="FF0000"/>
                </a:solidFill>
              </a:rPr>
              <a:t>allocation jeune enfant ou complément </a:t>
            </a:r>
            <a:r>
              <a:rPr lang="fr-FR" sz="2800" b="1" dirty="0" smtClean="0">
                <a:solidFill>
                  <a:srgbClr val="FF0000"/>
                </a:solidFill>
              </a:rPr>
              <a:t>familial: l’AVPF </a:t>
            </a:r>
            <a:r>
              <a:rPr lang="fr-FR" sz="2800" b="1" dirty="0">
                <a:solidFill>
                  <a:srgbClr val="FF0000"/>
                </a:solidFill>
              </a:rPr>
              <a:t>(assurance vieillesse des parents au foyer ) cotisée par la CAF (au niveau du SMIC) sous condition de </a:t>
            </a:r>
            <a:r>
              <a:rPr lang="fr-FR" sz="2800" b="1" dirty="0" smtClean="0">
                <a:solidFill>
                  <a:srgbClr val="FF0000"/>
                </a:solidFill>
              </a:rPr>
              <a:t>ressource</a:t>
            </a:r>
          </a:p>
          <a:p>
            <a:pPr marL="457200" indent="-457200">
              <a:lnSpc>
                <a:spcPct val="80000"/>
              </a:lnSpc>
              <a:buFont typeface="Arial" panose="020B0604020202020204" pitchFamily="34" charset="0"/>
              <a:buChar char="•"/>
              <a:defRPr/>
            </a:pPr>
            <a:endParaRPr lang="fr-FR" sz="2800" b="1" dirty="0">
              <a:solidFill>
                <a:srgbClr val="FF0000"/>
              </a:solidFill>
            </a:endParaRPr>
          </a:p>
          <a:p>
            <a:pPr marL="457200" indent="-457200">
              <a:lnSpc>
                <a:spcPct val="80000"/>
              </a:lnSpc>
              <a:buFont typeface="Arial" panose="020B0604020202020204" pitchFamily="34" charset="0"/>
              <a:buChar char="•"/>
              <a:defRPr/>
            </a:pPr>
            <a:r>
              <a:rPr lang="fr-FR" sz="2800" b="1" dirty="0">
                <a:solidFill>
                  <a:srgbClr val="FF0000"/>
                </a:solidFill>
              </a:rPr>
              <a:t> Majoration de pension pour 3 enfants ou plus , variable suivant les régimes et le nombre d’enfants</a:t>
            </a:r>
          </a:p>
          <a:p>
            <a:endParaRPr lang="en-US" sz="3600" b="1" dirty="0">
              <a:solidFill>
                <a:srgbClr val="FF0000"/>
              </a:solidFill>
            </a:endParaRPr>
          </a:p>
        </p:txBody>
      </p:sp>
      <p:pic>
        <p:nvPicPr>
          <p:cNvPr id="19458" name="Picture 2" descr="http://www.ville-montmorency.fr/images/couple_enfa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50789"/>
            <a:ext cx="2112169" cy="1354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12562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188640"/>
            <a:ext cx="7681913" cy="415836"/>
          </a:xfrm>
        </p:spPr>
        <p:txBody>
          <a:bodyPr/>
          <a:lstStyle/>
          <a:p>
            <a:pPr algn="ctr" defTabSz="914400">
              <a:lnSpc>
                <a:spcPct val="90000"/>
              </a:lnSpc>
              <a:spcBef>
                <a:spcPts val="0"/>
              </a:spcBef>
              <a:buNone/>
            </a:pPr>
            <a:r>
              <a:rPr lang="fr-FR" sz="3000" b="1" i="0" spc="-150" dirty="0" smtClean="0">
                <a:solidFill>
                  <a:schemeClr val="bg2">
                    <a:lumMod val="75000"/>
                  </a:schemeClr>
                </a:solidFill>
                <a:effectLst>
                  <a:outerShdw blurRad="50800" dist="38100" dir="2700000" algn="tl">
                    <a:prstClr val="black">
                      <a:alpha val="40000"/>
                    </a:prstClr>
                  </a:outerShdw>
                </a:effectLst>
                <a:latin typeface="Calibri"/>
                <a:ea typeface="+mn-ea"/>
                <a:cs typeface="Arial"/>
              </a:rPr>
              <a:t>La construction de la pauvreté des femmes retraitées</a:t>
            </a:r>
            <a:endParaRPr lang="fr-FR" sz="3000" b="1" i="0" spc="-150" dirty="0">
              <a:solidFill>
                <a:schemeClr val="bg2">
                  <a:lumMod val="75000"/>
                </a:schemeClr>
              </a:solidFill>
              <a:effectLst>
                <a:outerShdw blurRad="50800" dist="38100" dir="2700000" algn="tl">
                  <a:prstClr val="black">
                    <a:alpha val="40000"/>
                  </a:prstClr>
                </a:outerShdw>
              </a:effectLst>
              <a:latin typeface="Calibri"/>
              <a:ea typeface="+mn-ea"/>
              <a:cs typeface="Arial"/>
            </a:endParaRPr>
          </a:p>
        </p:txBody>
      </p:sp>
      <p:pic>
        <p:nvPicPr>
          <p:cNvPr id="4" name="Image 3" descr="M:\LOGO\Logo UF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475656" cy="17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14924" y="1299676"/>
            <a:ext cx="7200800" cy="3268587"/>
          </a:xfrm>
          <a:prstGeom prst="rect">
            <a:avLst/>
          </a:prstGeom>
        </p:spPr>
        <p:txBody>
          <a:bodyPr wrap="square">
            <a:spAutoFit/>
          </a:bodyPr>
          <a:lstStyle/>
          <a:p>
            <a:r>
              <a:rPr lang="fr-FR" sz="3600" b="1" dirty="0" smtClean="0"/>
              <a:t>Les droits conjugaux de veuvage:</a:t>
            </a:r>
          </a:p>
          <a:p>
            <a:endParaRPr lang="en-US" sz="3600" b="1" dirty="0">
              <a:solidFill>
                <a:srgbClr val="FF0000"/>
              </a:solidFill>
            </a:endParaRPr>
          </a:p>
          <a:p>
            <a:pPr marL="457200" indent="-457200">
              <a:lnSpc>
                <a:spcPct val="80000"/>
              </a:lnSpc>
              <a:buFont typeface="Arial" panose="020B0604020202020204" pitchFamily="34" charset="0"/>
              <a:buChar char="•"/>
              <a:defRPr/>
            </a:pPr>
            <a:r>
              <a:rPr lang="fr-FR" sz="2800" b="1" dirty="0">
                <a:solidFill>
                  <a:srgbClr val="FF0000"/>
                </a:solidFill>
              </a:rPr>
              <a:t>602 € mois pendant 2ans </a:t>
            </a:r>
            <a:endParaRPr lang="fr-FR" sz="2800" b="1" dirty="0" smtClean="0">
              <a:solidFill>
                <a:srgbClr val="FF0000"/>
              </a:solidFill>
            </a:endParaRPr>
          </a:p>
          <a:p>
            <a:pPr marL="457200" indent="-457200">
              <a:lnSpc>
                <a:spcPct val="80000"/>
              </a:lnSpc>
              <a:buFont typeface="Arial" panose="020B0604020202020204" pitchFamily="34" charset="0"/>
              <a:buChar char="•"/>
              <a:defRPr/>
            </a:pPr>
            <a:endParaRPr lang="fr-FR" sz="2800" b="1" dirty="0">
              <a:solidFill>
                <a:srgbClr val="FF0000"/>
              </a:solidFill>
            </a:endParaRPr>
          </a:p>
          <a:p>
            <a:pPr marL="457200" indent="-457200">
              <a:lnSpc>
                <a:spcPct val="80000"/>
              </a:lnSpc>
              <a:buFont typeface="Arial" panose="020B0604020202020204" pitchFamily="34" charset="0"/>
              <a:buChar char="•"/>
              <a:defRPr/>
            </a:pPr>
            <a:r>
              <a:rPr lang="fr-FR" sz="2800" b="1" dirty="0">
                <a:solidFill>
                  <a:srgbClr val="FF0000"/>
                </a:solidFill>
              </a:rPr>
              <a:t>Avoir moins de 55 ans et de 752€ par mois de ressources propres durant la </a:t>
            </a:r>
            <a:r>
              <a:rPr lang="fr-FR" sz="2800" b="1" dirty="0" smtClean="0">
                <a:solidFill>
                  <a:srgbClr val="FF0000"/>
                </a:solidFill>
              </a:rPr>
              <a:t>période.</a:t>
            </a:r>
          </a:p>
          <a:p>
            <a:pPr marL="457200" indent="-457200">
              <a:lnSpc>
                <a:spcPct val="80000"/>
              </a:lnSpc>
              <a:buFont typeface="Arial" panose="020B0604020202020204" pitchFamily="34" charset="0"/>
              <a:buChar char="•"/>
              <a:defRPr/>
            </a:pPr>
            <a:endParaRPr lang="fr-FR" sz="2800" b="1" dirty="0">
              <a:solidFill>
                <a:srgbClr val="FF0000"/>
              </a:solidFill>
            </a:endParaRPr>
          </a:p>
          <a:p>
            <a:pPr marL="457200" indent="-457200">
              <a:lnSpc>
                <a:spcPct val="80000"/>
              </a:lnSpc>
              <a:buFont typeface="Arial" panose="020B0604020202020204" pitchFamily="34" charset="0"/>
              <a:buChar char="•"/>
              <a:defRPr/>
            </a:pPr>
            <a:r>
              <a:rPr lang="fr-FR" sz="2800" b="1" dirty="0" smtClean="0">
                <a:solidFill>
                  <a:srgbClr val="FF0000"/>
                </a:solidFill>
              </a:rPr>
              <a:t> Ni remariage, ni PACS, </a:t>
            </a:r>
            <a:r>
              <a:rPr lang="fr-FR" sz="2800" b="1" dirty="0">
                <a:solidFill>
                  <a:srgbClr val="FF0000"/>
                </a:solidFill>
              </a:rPr>
              <a:t>ni concubinage.</a:t>
            </a:r>
          </a:p>
        </p:txBody>
      </p:sp>
      <p:pic>
        <p:nvPicPr>
          <p:cNvPr id="3" name="Image 2"/>
          <p:cNvPicPr>
            <a:picLocks noChangeAspect="1"/>
          </p:cNvPicPr>
          <p:nvPr/>
        </p:nvPicPr>
        <p:blipFill>
          <a:blip r:embed="rId4"/>
          <a:stretch>
            <a:fillRect/>
          </a:stretch>
        </p:blipFill>
        <p:spPr>
          <a:xfrm>
            <a:off x="26023" y="2636912"/>
            <a:ext cx="1687862" cy="2333997"/>
          </a:xfrm>
          <a:prstGeom prst="rect">
            <a:avLst/>
          </a:prstGeom>
        </p:spPr>
      </p:pic>
    </p:spTree>
    <p:extLst>
      <p:ext uri="{BB962C8B-B14F-4D97-AF65-F5344CB8AC3E}">
        <p14:creationId xmlns:p14="http://schemas.microsoft.com/office/powerpoint/2010/main" val="318264018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188640"/>
            <a:ext cx="7681913" cy="415836"/>
          </a:xfrm>
        </p:spPr>
        <p:txBody>
          <a:bodyPr/>
          <a:lstStyle/>
          <a:p>
            <a:pPr algn="ctr" defTabSz="914400">
              <a:lnSpc>
                <a:spcPct val="90000"/>
              </a:lnSpc>
              <a:spcBef>
                <a:spcPts val="0"/>
              </a:spcBef>
              <a:buNone/>
            </a:pPr>
            <a:r>
              <a:rPr lang="fr-FR" sz="3000" b="1" i="0" spc="-150" dirty="0" smtClean="0">
                <a:solidFill>
                  <a:schemeClr val="bg2">
                    <a:lumMod val="75000"/>
                  </a:schemeClr>
                </a:solidFill>
                <a:effectLst>
                  <a:outerShdw blurRad="50800" dist="38100" dir="2700000" algn="tl">
                    <a:prstClr val="black">
                      <a:alpha val="40000"/>
                    </a:prstClr>
                  </a:outerShdw>
                </a:effectLst>
                <a:latin typeface="Calibri"/>
                <a:ea typeface="+mn-ea"/>
                <a:cs typeface="Arial"/>
              </a:rPr>
              <a:t>La construction de la pauvreté des femmes retraitées</a:t>
            </a:r>
            <a:endParaRPr lang="fr-FR" sz="3000" b="1" i="0" spc="-150" dirty="0">
              <a:solidFill>
                <a:schemeClr val="bg2">
                  <a:lumMod val="75000"/>
                </a:schemeClr>
              </a:solidFill>
              <a:effectLst>
                <a:outerShdw blurRad="50800" dist="38100" dir="2700000" algn="tl">
                  <a:prstClr val="black">
                    <a:alpha val="40000"/>
                  </a:prstClr>
                </a:outerShdw>
              </a:effectLst>
              <a:latin typeface="Calibri"/>
              <a:ea typeface="+mn-ea"/>
              <a:cs typeface="Arial"/>
            </a:endParaRPr>
          </a:p>
        </p:txBody>
      </p:sp>
      <p:pic>
        <p:nvPicPr>
          <p:cNvPr id="4" name="Image 3" descr="M:\LOGO\Logo UF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475656" cy="17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14924" y="1299676"/>
            <a:ext cx="7200800" cy="4647426"/>
          </a:xfrm>
          <a:prstGeom prst="rect">
            <a:avLst/>
          </a:prstGeom>
        </p:spPr>
        <p:txBody>
          <a:bodyPr wrap="square">
            <a:spAutoFit/>
          </a:bodyPr>
          <a:lstStyle/>
          <a:p>
            <a:r>
              <a:rPr lang="fr-FR" sz="3600" b="1" dirty="0" smtClean="0"/>
              <a:t>Les droits conjugaux de réversion:</a:t>
            </a:r>
          </a:p>
          <a:p>
            <a:endParaRPr lang="en-US" sz="3600" b="1" dirty="0">
              <a:solidFill>
                <a:srgbClr val="FF0000"/>
              </a:solidFill>
            </a:endParaRPr>
          </a:p>
          <a:p>
            <a:pPr marL="457200" indent="-457200">
              <a:lnSpc>
                <a:spcPct val="80000"/>
              </a:lnSpc>
              <a:buFont typeface="Arial" panose="020B0604020202020204" pitchFamily="34" charset="0"/>
              <a:buChar char="•"/>
              <a:defRPr/>
            </a:pPr>
            <a:r>
              <a:rPr lang="fr-FR" sz="2800" b="1" dirty="0">
                <a:solidFill>
                  <a:srgbClr val="FF0000"/>
                </a:solidFill>
              </a:rPr>
              <a:t>Suivant les </a:t>
            </a:r>
            <a:r>
              <a:rPr lang="fr-FR" sz="2800" b="1" dirty="0" smtClean="0">
                <a:solidFill>
                  <a:srgbClr val="FF0000"/>
                </a:solidFill>
              </a:rPr>
              <a:t>régimes,  </a:t>
            </a:r>
            <a:r>
              <a:rPr lang="fr-FR" sz="2800" b="1" dirty="0">
                <a:solidFill>
                  <a:srgbClr val="FF0000"/>
                </a:solidFill>
              </a:rPr>
              <a:t>de 50 à 60% de la pension du conjoint décédé. Avec ou sans condition de ressources.</a:t>
            </a:r>
          </a:p>
          <a:p>
            <a:pPr marL="457200" indent="-457200">
              <a:lnSpc>
                <a:spcPct val="80000"/>
              </a:lnSpc>
              <a:buFont typeface="Arial" panose="020B0604020202020204" pitchFamily="34" charset="0"/>
              <a:buChar char="•"/>
              <a:defRPr/>
            </a:pPr>
            <a:r>
              <a:rPr lang="fr-FR" sz="2800" b="1" dirty="0">
                <a:solidFill>
                  <a:srgbClr val="FF0000"/>
                </a:solidFill>
              </a:rPr>
              <a:t>Condition </a:t>
            </a:r>
            <a:r>
              <a:rPr lang="fr-FR" sz="2800" b="1" dirty="0" smtClean="0">
                <a:solidFill>
                  <a:srgbClr val="FF0000"/>
                </a:solidFill>
              </a:rPr>
              <a:t>d’âge  </a:t>
            </a:r>
            <a:r>
              <a:rPr lang="fr-FR" sz="2800" b="1" dirty="0">
                <a:solidFill>
                  <a:srgbClr val="FF0000"/>
                </a:solidFill>
              </a:rPr>
              <a:t>et/ou d’enfants à charge.</a:t>
            </a:r>
          </a:p>
          <a:p>
            <a:pPr marL="457200" indent="-457200">
              <a:lnSpc>
                <a:spcPct val="80000"/>
              </a:lnSpc>
              <a:buFont typeface="Arial" panose="020B0604020202020204" pitchFamily="34" charset="0"/>
              <a:buChar char="•"/>
              <a:defRPr/>
            </a:pPr>
            <a:r>
              <a:rPr lang="fr-FR" sz="2800" b="1" dirty="0">
                <a:solidFill>
                  <a:srgbClr val="FF0000"/>
                </a:solidFill>
              </a:rPr>
              <a:t>Avoir été marié.</a:t>
            </a:r>
          </a:p>
          <a:p>
            <a:pPr marL="457200" indent="-457200">
              <a:lnSpc>
                <a:spcPct val="80000"/>
              </a:lnSpc>
              <a:buFont typeface="Arial" panose="020B0604020202020204" pitchFamily="34" charset="0"/>
              <a:buChar char="•"/>
              <a:defRPr/>
            </a:pPr>
            <a:r>
              <a:rPr lang="fr-FR" sz="2800" b="1" dirty="0">
                <a:solidFill>
                  <a:srgbClr val="FF0000"/>
                </a:solidFill>
              </a:rPr>
              <a:t>Dans certains régimes ne pas </a:t>
            </a:r>
            <a:r>
              <a:rPr lang="fr-FR" sz="2800" b="1" dirty="0" smtClean="0">
                <a:solidFill>
                  <a:srgbClr val="FF0000"/>
                </a:solidFill>
              </a:rPr>
              <a:t>être </a:t>
            </a:r>
            <a:r>
              <a:rPr lang="fr-FR" sz="2800" b="1" dirty="0">
                <a:solidFill>
                  <a:srgbClr val="FF0000"/>
                </a:solidFill>
              </a:rPr>
              <a:t>remarié.</a:t>
            </a:r>
          </a:p>
          <a:p>
            <a:pPr marL="457200" indent="-457200">
              <a:lnSpc>
                <a:spcPct val="80000"/>
              </a:lnSpc>
              <a:buFont typeface="Arial" panose="020B0604020202020204" pitchFamily="34" charset="0"/>
              <a:buChar char="•"/>
              <a:defRPr/>
            </a:pPr>
            <a:r>
              <a:rPr lang="fr-FR" sz="2800" b="1" dirty="0">
                <a:solidFill>
                  <a:srgbClr val="FF0000"/>
                </a:solidFill>
              </a:rPr>
              <a:t>Le plus souvent en cas de divorce et s’il y avait eu remariage du </a:t>
            </a:r>
            <a:r>
              <a:rPr lang="fr-FR" sz="2800" b="1" dirty="0" smtClean="0">
                <a:solidFill>
                  <a:srgbClr val="FF0000"/>
                </a:solidFill>
              </a:rPr>
              <a:t>décédé, il y a </a:t>
            </a:r>
            <a:r>
              <a:rPr lang="fr-FR" sz="2800" b="1" dirty="0">
                <a:solidFill>
                  <a:srgbClr val="FF0000"/>
                </a:solidFill>
              </a:rPr>
              <a:t>partage de la pension au prorata des années de mariage entre les différents conjoints.</a:t>
            </a:r>
          </a:p>
        </p:txBody>
      </p:sp>
      <p:pic>
        <p:nvPicPr>
          <p:cNvPr id="3" name="Image 2"/>
          <p:cNvPicPr>
            <a:picLocks noChangeAspect="1"/>
          </p:cNvPicPr>
          <p:nvPr/>
        </p:nvPicPr>
        <p:blipFill>
          <a:blip r:embed="rId4"/>
          <a:stretch>
            <a:fillRect/>
          </a:stretch>
        </p:blipFill>
        <p:spPr>
          <a:xfrm>
            <a:off x="0" y="3356992"/>
            <a:ext cx="1750653" cy="1195095"/>
          </a:xfrm>
          <a:prstGeom prst="rect">
            <a:avLst/>
          </a:prstGeom>
        </p:spPr>
      </p:pic>
    </p:spTree>
    <p:extLst>
      <p:ext uri="{BB962C8B-B14F-4D97-AF65-F5344CB8AC3E}">
        <p14:creationId xmlns:p14="http://schemas.microsoft.com/office/powerpoint/2010/main" val="260874084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188640"/>
            <a:ext cx="7681913" cy="415836"/>
          </a:xfrm>
        </p:spPr>
        <p:txBody>
          <a:bodyPr/>
          <a:lstStyle/>
          <a:p>
            <a:pPr algn="ctr" defTabSz="914400">
              <a:lnSpc>
                <a:spcPct val="90000"/>
              </a:lnSpc>
              <a:spcBef>
                <a:spcPts val="0"/>
              </a:spcBef>
              <a:buNone/>
            </a:pPr>
            <a:r>
              <a:rPr lang="fr-FR" sz="3000" b="1" i="0" spc="-150" dirty="0" smtClean="0">
                <a:solidFill>
                  <a:schemeClr val="bg2">
                    <a:lumMod val="75000"/>
                  </a:schemeClr>
                </a:solidFill>
                <a:effectLst>
                  <a:outerShdw blurRad="50800" dist="38100" dir="2700000" algn="tl">
                    <a:prstClr val="black">
                      <a:alpha val="40000"/>
                    </a:prstClr>
                  </a:outerShdw>
                </a:effectLst>
                <a:latin typeface="Calibri"/>
                <a:ea typeface="+mn-ea"/>
                <a:cs typeface="Arial"/>
              </a:rPr>
              <a:t>La construction de la pauvreté des femmes retraitées</a:t>
            </a:r>
            <a:endParaRPr lang="fr-FR" sz="3000" b="1" i="0" spc="-150" dirty="0">
              <a:solidFill>
                <a:schemeClr val="bg2">
                  <a:lumMod val="75000"/>
                </a:schemeClr>
              </a:solidFill>
              <a:effectLst>
                <a:outerShdw blurRad="50800" dist="38100" dir="2700000" algn="tl">
                  <a:prstClr val="black">
                    <a:alpha val="40000"/>
                  </a:prstClr>
                </a:outerShdw>
              </a:effectLst>
              <a:latin typeface="Calibri"/>
              <a:ea typeface="+mn-ea"/>
              <a:cs typeface="Arial"/>
            </a:endParaRPr>
          </a:p>
        </p:txBody>
      </p:sp>
      <p:pic>
        <p:nvPicPr>
          <p:cNvPr id="4" name="Image 3" descr="M:\LOGO\Logo UF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475656" cy="17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14924" y="1299676"/>
            <a:ext cx="7200800" cy="3096232"/>
          </a:xfrm>
          <a:prstGeom prst="rect">
            <a:avLst/>
          </a:prstGeom>
        </p:spPr>
        <p:txBody>
          <a:bodyPr wrap="square">
            <a:spAutoFit/>
          </a:bodyPr>
          <a:lstStyle/>
          <a:p>
            <a:r>
              <a:rPr lang="fr-FR" sz="3600" b="1" dirty="0" smtClean="0"/>
              <a:t>Les minimas:</a:t>
            </a:r>
          </a:p>
          <a:p>
            <a:endParaRPr lang="en-US" sz="3600" b="1" dirty="0">
              <a:solidFill>
                <a:srgbClr val="FF0000"/>
              </a:solidFill>
            </a:endParaRPr>
          </a:p>
          <a:p>
            <a:pPr marL="457200" indent="-457200">
              <a:lnSpc>
                <a:spcPct val="90000"/>
              </a:lnSpc>
              <a:buFont typeface="Arial" panose="020B0604020202020204" pitchFamily="34" charset="0"/>
              <a:buChar char="•"/>
              <a:defRPr/>
            </a:pPr>
            <a:r>
              <a:rPr lang="fr-FR" sz="2800" dirty="0"/>
              <a:t> </a:t>
            </a:r>
            <a:r>
              <a:rPr lang="fr-FR" sz="2800" b="1" dirty="0">
                <a:solidFill>
                  <a:srgbClr val="FF0000"/>
                </a:solidFill>
              </a:rPr>
              <a:t>Le minimum contributif </a:t>
            </a:r>
            <a:r>
              <a:rPr lang="fr-FR" sz="2800" b="1" dirty="0" smtClean="0">
                <a:solidFill>
                  <a:srgbClr val="FF0000"/>
                </a:solidFill>
              </a:rPr>
              <a:t>garantit </a:t>
            </a:r>
            <a:r>
              <a:rPr lang="fr-FR" sz="2800" b="1" dirty="0">
                <a:solidFill>
                  <a:srgbClr val="FF0000"/>
                </a:solidFill>
              </a:rPr>
              <a:t>un minimum de </a:t>
            </a:r>
            <a:r>
              <a:rPr lang="fr-FR" sz="2800" b="1" dirty="0" smtClean="0">
                <a:solidFill>
                  <a:srgbClr val="FF0000"/>
                </a:solidFill>
              </a:rPr>
              <a:t>pension, même </a:t>
            </a:r>
            <a:r>
              <a:rPr lang="fr-FR" sz="2800" b="1" dirty="0">
                <a:solidFill>
                  <a:srgbClr val="FF0000"/>
                </a:solidFill>
              </a:rPr>
              <a:t>en cas de </a:t>
            </a:r>
            <a:r>
              <a:rPr lang="fr-FR" sz="2800" b="1" dirty="0" smtClean="0">
                <a:solidFill>
                  <a:srgbClr val="FF0000"/>
                </a:solidFill>
              </a:rPr>
              <a:t>salaire </a:t>
            </a:r>
            <a:r>
              <a:rPr lang="fr-FR" sz="2800" b="1" dirty="0">
                <a:solidFill>
                  <a:srgbClr val="FF0000"/>
                </a:solidFill>
              </a:rPr>
              <a:t>très bas pour les périodes travaillées dans les régimes de base.</a:t>
            </a:r>
          </a:p>
          <a:p>
            <a:pPr>
              <a:lnSpc>
                <a:spcPct val="80000"/>
              </a:lnSpc>
              <a:defRPr/>
            </a:pPr>
            <a:endParaRPr lang="fr-FR" sz="2800" b="1" dirty="0">
              <a:solidFill>
                <a:srgbClr val="FF0000"/>
              </a:solidFill>
            </a:endParaRPr>
          </a:p>
        </p:txBody>
      </p:sp>
      <p:pic>
        <p:nvPicPr>
          <p:cNvPr id="3" name="Image 2"/>
          <p:cNvPicPr>
            <a:picLocks noChangeAspect="1"/>
          </p:cNvPicPr>
          <p:nvPr/>
        </p:nvPicPr>
        <p:blipFill>
          <a:blip r:embed="rId4"/>
          <a:stretch>
            <a:fillRect/>
          </a:stretch>
        </p:blipFill>
        <p:spPr>
          <a:xfrm>
            <a:off x="46906" y="3188861"/>
            <a:ext cx="1668018" cy="1668018"/>
          </a:xfrm>
          <a:prstGeom prst="rect">
            <a:avLst/>
          </a:prstGeom>
        </p:spPr>
      </p:pic>
    </p:spTree>
    <p:extLst>
      <p:ext uri="{BB962C8B-B14F-4D97-AF65-F5344CB8AC3E}">
        <p14:creationId xmlns:p14="http://schemas.microsoft.com/office/powerpoint/2010/main" val="218313146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White Template with blue-green Segoe_TP10286786">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F83F853-FA01-4B06-983B-0DEE9474D6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Exemples de diapositives de présentation (conception Blanc avec bleu-vert)</Template>
  <TotalTime>230</TotalTime>
  <Words>4748</Words>
  <Application>Microsoft Office PowerPoint</Application>
  <PresentationFormat>Affichage à l'écran (4:3)</PresentationFormat>
  <Paragraphs>354</Paragraphs>
  <Slides>29</Slides>
  <Notes>29</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29</vt:i4>
      </vt:variant>
    </vt:vector>
  </HeadingPairs>
  <TitlesOfParts>
    <vt:vector size="37" baseType="lpstr">
      <vt:lpstr>Arial</vt:lpstr>
      <vt:lpstr>Calibri</vt:lpstr>
      <vt:lpstr>Courier New</vt:lpstr>
      <vt:lpstr>Palatino Linotype</vt:lpstr>
      <vt:lpstr>Times New Roman</vt:lpstr>
      <vt:lpstr>Wingdings</vt:lpstr>
      <vt:lpstr>1_White Template with blue-green Segoe_TP10286786</vt:lpstr>
      <vt:lpstr>White with Courier font for code slides</vt:lpstr>
      <vt:lpstr>La construction de la pauvreté des femmes retraitées</vt:lpstr>
      <vt:lpstr>La construction de la pauvreté des femmes retraitées</vt:lpstr>
      <vt:lpstr>La construction de la pauvreté des femmes retraitées</vt:lpstr>
      <vt:lpstr>La construction de la pauvreté des femmes retraitées</vt:lpstr>
      <vt:lpstr>La construction de la pauvreté des femmes retraitées</vt:lpstr>
      <vt:lpstr>La construction de la pauvreté des femmes retraitées</vt:lpstr>
      <vt:lpstr>La construction de la pauvreté des femmes retraitées</vt:lpstr>
      <vt:lpstr>La construction de la pauvreté des femmes retraitées</vt:lpstr>
      <vt:lpstr>La construction de la pauvreté des femmes retraitées</vt:lpstr>
      <vt:lpstr>La construction de la pauvreté des femmes retraitées</vt:lpstr>
      <vt:lpstr>La construction de la pauvreté des femmes retraitées</vt:lpstr>
      <vt:lpstr>La construction de la pauvreté des femmes retraitées</vt:lpstr>
      <vt:lpstr>La construction de la pauvreté des femmes retraitées</vt:lpstr>
      <vt:lpstr>La construction de la pauvreté des femmes retraitées</vt:lpstr>
      <vt:lpstr>La construction de la pauvreté des femmes retraitées</vt:lpstr>
      <vt:lpstr>La construction de la pauvreté des femmes retraitées</vt:lpstr>
      <vt:lpstr>La construction de la pauvreté des femmes retraitées</vt:lpstr>
      <vt:lpstr>La construction de la pauvreté des femmes retraitées</vt:lpstr>
      <vt:lpstr>La construction de la pauvreté des femmes retraitées</vt:lpstr>
      <vt:lpstr>La construction de la pauvreté des femmes retraitées</vt:lpstr>
      <vt:lpstr>La construction de la pauvreté des femmes retraitées</vt:lpstr>
      <vt:lpstr>La construction de la pauvreté des femmes retraitées</vt:lpstr>
      <vt:lpstr>La construction de la pauvreté des femmes retraitées</vt:lpstr>
      <vt:lpstr>La construction de la pauvreté des femmes retraitées</vt:lpstr>
      <vt:lpstr>La construction de la pauvreté des femmes retraitées</vt:lpstr>
      <vt:lpstr>La construction de la pauvreté des femmes retraitées</vt:lpstr>
      <vt:lpstr>La construction de la pauvreté des femmes retraitées</vt:lpstr>
      <vt:lpstr>La construction de la pauvreté des femmes retraitées</vt:lpstr>
      <vt:lpstr>La construction de la pauvreté des femmes retraitées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construction de la pauvreté des femmes retraitées</dc:title>
  <dc:creator>Guy Silvestri</dc:creator>
  <cp:keywords/>
  <cp:lastModifiedBy>Guy Silvestri</cp:lastModifiedBy>
  <cp:revision>19</cp:revision>
  <dcterms:created xsi:type="dcterms:W3CDTF">2015-03-18T15:05:11Z</dcterms:created>
  <dcterms:modified xsi:type="dcterms:W3CDTF">2015-04-05T09:19:30Z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TC102867869990</vt:lpwstr>
  </property>
</Properties>
</file>